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7" r:id="rId5"/>
  </p:sldMasterIdLst>
  <p:notesMasterIdLst>
    <p:notesMasterId r:id="rId19"/>
  </p:notesMasterIdLst>
  <p:handoutMasterIdLst>
    <p:handoutMasterId r:id="rId20"/>
  </p:handoutMasterIdLst>
  <p:sldIdLst>
    <p:sldId id="4829" r:id="rId6"/>
    <p:sldId id="5019" r:id="rId7"/>
    <p:sldId id="5024" r:id="rId8"/>
    <p:sldId id="5026" r:id="rId9"/>
    <p:sldId id="5027" r:id="rId10"/>
    <p:sldId id="5030" r:id="rId11"/>
    <p:sldId id="5020" r:id="rId12"/>
    <p:sldId id="5025" r:id="rId13"/>
    <p:sldId id="5021" r:id="rId14"/>
    <p:sldId id="5034" r:id="rId15"/>
    <p:sldId id="5028" r:id="rId16"/>
    <p:sldId id="5029" r:id="rId17"/>
    <p:sldId id="5033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2" userDrawn="1">
          <p15:clr>
            <a:srgbClr val="A4A3A4"/>
          </p15:clr>
        </p15:guide>
        <p15:guide id="2" pos="412" userDrawn="1">
          <p15:clr>
            <a:srgbClr val="A4A3A4"/>
          </p15:clr>
        </p15:guide>
        <p15:guide id="3" orient="horz" pos="1569" userDrawn="1">
          <p15:clr>
            <a:srgbClr val="A4A3A4"/>
          </p15:clr>
        </p15:guide>
        <p15:guide id="4" pos="336" userDrawn="1">
          <p15:clr>
            <a:srgbClr val="A4A3A4"/>
          </p15:clr>
        </p15:guide>
        <p15:guide id="5" orient="horz" pos="833" userDrawn="1">
          <p15:clr>
            <a:srgbClr val="A4A3A4"/>
          </p15:clr>
        </p15:guide>
        <p15:guide id="6" pos="414" userDrawn="1">
          <p15:clr>
            <a:srgbClr val="A4A3A4"/>
          </p15:clr>
        </p15:guide>
        <p15:guide id="7" pos="4738" userDrawn="1">
          <p15:clr>
            <a:srgbClr val="A4A3A4"/>
          </p15:clr>
        </p15:guide>
        <p15:guide id="8" orient="horz" pos="1722" userDrawn="1">
          <p15:clr>
            <a:srgbClr val="A4A3A4"/>
          </p15:clr>
        </p15:guide>
        <p15:guide id="9" orient="horz" pos="891" userDrawn="1">
          <p15:clr>
            <a:srgbClr val="A4A3A4"/>
          </p15:clr>
        </p15:guide>
        <p15:guide id="10" orient="horz" pos="1730" userDrawn="1">
          <p15:clr>
            <a:srgbClr val="A4A3A4"/>
          </p15:clr>
        </p15:guide>
        <p15:guide id="11" pos="9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sha Gibbs" initials="N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DE6"/>
    <a:srgbClr val="E2EAED"/>
    <a:srgbClr val="073953"/>
    <a:srgbClr val="FFFFFF"/>
    <a:srgbClr val="D4DBE0"/>
    <a:srgbClr val="D9D9D9"/>
    <a:srgbClr val="CFCFCF"/>
    <a:srgbClr val="598D19"/>
    <a:srgbClr val="3F4B66"/>
    <a:srgbClr val="9AA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98B6A-45D6-4359-89B6-8446875C81DB}" v="208" dt="2021-08-16T21:59:17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6" autoAdjust="0"/>
    <p:restoredTop sz="91633" autoAdjust="0"/>
  </p:normalViewPr>
  <p:slideViewPr>
    <p:cSldViewPr snapToGrid="0" snapToObjects="1">
      <p:cViewPr varScale="1">
        <p:scale>
          <a:sx n="117" d="100"/>
          <a:sy n="117" d="100"/>
        </p:scale>
        <p:origin x="920" y="168"/>
      </p:cViewPr>
      <p:guideLst>
        <p:guide orient="horz" pos="3882"/>
        <p:guide pos="412"/>
        <p:guide orient="horz" pos="1569"/>
        <p:guide pos="336"/>
        <p:guide orient="horz" pos="833"/>
        <p:guide pos="414"/>
        <p:guide pos="4738"/>
        <p:guide orient="horz" pos="1722"/>
        <p:guide orient="horz" pos="891"/>
        <p:guide orient="horz" pos="1730"/>
        <p:guide pos="901"/>
      </p:guideLst>
    </p:cSldViewPr>
  </p:slideViewPr>
  <p:outlineViewPr>
    <p:cViewPr>
      <p:scale>
        <a:sx n="33" d="100"/>
        <a:sy n="33" d="100"/>
      </p:scale>
      <p:origin x="0" y="-1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37103160345161E-2"/>
          <c:y val="4.2854035840943737E-2"/>
          <c:w val="0.88655391367533032"/>
          <c:h val="0.74321638864057404"/>
        </c:manualLayout>
      </c:layout>
      <c:lineChart>
        <c:grouping val="standard"/>
        <c:varyColors val="0"/>
        <c:ser>
          <c:idx val="0"/>
          <c:order val="0"/>
          <c:tx>
            <c:strRef>
              <c:f>Sheet1!$Q$37</c:f>
              <c:strCache>
                <c:ptCount val="1"/>
                <c:pt idx="0">
                  <c:v>YOY Category Trip Penetration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Sheet1!$P$38:$P$49</c:f>
              <c:numCache>
                <c:formatCode>General</c:formatCode>
                <c:ptCount val="12"/>
                <c:pt idx="0">
                  <c:v>202101</c:v>
                </c:pt>
                <c:pt idx="1">
                  <c:v>202102</c:v>
                </c:pt>
                <c:pt idx="2">
                  <c:v>202103</c:v>
                </c:pt>
                <c:pt idx="3">
                  <c:v>202104</c:v>
                </c:pt>
                <c:pt idx="4">
                  <c:v>202105</c:v>
                </c:pt>
                <c:pt idx="5">
                  <c:v>202106</c:v>
                </c:pt>
                <c:pt idx="6">
                  <c:v>202107</c:v>
                </c:pt>
                <c:pt idx="7">
                  <c:v>202108</c:v>
                </c:pt>
                <c:pt idx="8">
                  <c:v>202109</c:v>
                </c:pt>
                <c:pt idx="9">
                  <c:v>202110</c:v>
                </c:pt>
                <c:pt idx="10">
                  <c:v>202111</c:v>
                </c:pt>
                <c:pt idx="11">
                  <c:v>202112</c:v>
                </c:pt>
              </c:numCache>
            </c:numRef>
          </c:cat>
          <c:val>
            <c:numRef>
              <c:f>Sheet1!$Q$38:$Q$49</c:f>
              <c:numCache>
                <c:formatCode>0%</c:formatCode>
                <c:ptCount val="12"/>
                <c:pt idx="0">
                  <c:v>0.02</c:v>
                </c:pt>
                <c:pt idx="1">
                  <c:v>0.01</c:v>
                </c:pt>
                <c:pt idx="2">
                  <c:v>-0.04</c:v>
                </c:pt>
                <c:pt idx="3">
                  <c:v>-0.01</c:v>
                </c:pt>
                <c:pt idx="4">
                  <c:v>-0.02</c:v>
                </c:pt>
                <c:pt idx="5">
                  <c:v>0.03</c:v>
                </c:pt>
                <c:pt idx="6">
                  <c:v>0.04</c:v>
                </c:pt>
                <c:pt idx="7">
                  <c:v>-0.01</c:v>
                </c:pt>
                <c:pt idx="8">
                  <c:v>-0.1</c:v>
                </c:pt>
                <c:pt idx="9">
                  <c:v>-0.1</c:v>
                </c:pt>
                <c:pt idx="10">
                  <c:v>-0.12</c:v>
                </c:pt>
                <c:pt idx="11">
                  <c:v>-0.22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FB-4447-BA63-C4192BB82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0801839"/>
        <c:axId val="320799343"/>
      </c:lineChart>
      <c:catAx>
        <c:axId val="32080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L"/>
          </a:p>
        </c:txPr>
        <c:crossAx val="320799343"/>
        <c:crosses val="autoZero"/>
        <c:auto val="1"/>
        <c:lblAlgn val="ctr"/>
        <c:lblOffset val="100"/>
        <c:noMultiLvlLbl val="0"/>
      </c:catAx>
      <c:valAx>
        <c:axId val="320799343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L"/>
          </a:p>
        </c:txPr>
        <c:crossAx val="32080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075008" y="8809149"/>
            <a:ext cx="2706395" cy="33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© SymphonyRetailAI.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781403" y="8809149"/>
            <a:ext cx="2075010" cy="33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Page </a:t>
            </a:r>
            <a:fld id="{B5244DE2-BC7E-5348-9611-B507D7ECAB53}" type="slidenum">
              <a:rPr lang="en-US" sz="800" smtClean="0">
                <a:solidFill>
                  <a:schemeClr val="bg1">
                    <a:lumMod val="65000"/>
                  </a:schemeClr>
                </a:solidFill>
              </a:rPr>
              <a:t>‹#›</a:t>
            </a:fld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0" y="8809151"/>
            <a:ext cx="2075008" cy="33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fld id="{9530B786-8852-DE4F-898A-575BE7D3C684}" type="datetimeFigureOut">
              <a:rPr lang="en-US" sz="800" smtClean="0">
                <a:solidFill>
                  <a:schemeClr val="bg1">
                    <a:lumMod val="65000"/>
                  </a:schemeClr>
                </a:solidFill>
              </a:rPr>
              <a:pPr algn="l"/>
              <a:t>8/16/21</a:t>
            </a:fld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AF00F3-73A7-4555-A4DD-D60353C7DA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7262" y="0"/>
            <a:ext cx="679151" cy="6835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3D805F-14AA-4308-B454-A675EC648C53}"/>
              </a:ext>
            </a:extLst>
          </p:cNvPr>
          <p:cNvCxnSpPr>
            <a:cxnSpLocks/>
          </p:cNvCxnSpPr>
          <p:nvPr/>
        </p:nvCxnSpPr>
        <p:spPr>
          <a:xfrm>
            <a:off x="0" y="837378"/>
            <a:ext cx="6856413" cy="0"/>
          </a:xfrm>
          <a:prstGeom prst="line">
            <a:avLst/>
          </a:prstGeom>
          <a:ln w="41275">
            <a:gradFill flip="none" rotWithShape="1">
              <a:gsLst>
                <a:gs pos="49600">
                  <a:schemeClr val="bg1">
                    <a:lumMod val="8500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ader Placeholder 2">
            <a:extLst>
              <a:ext uri="{FF2B5EF4-FFF2-40B4-BE49-F238E27FC236}">
                <a16:creationId xmlns:a16="http://schemas.microsoft.com/office/drawing/2014/main" id="{075C6C7B-1FFC-4355-8D00-C722F1C161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75128" y="188258"/>
            <a:ext cx="5423647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74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1248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2075008" y="8809149"/>
            <a:ext cx="2706395" cy="33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ctr"/>
            <a:r>
              <a:rPr lang="en-US"/>
              <a:t>© SymphonyRetailAI. All Rights reserved.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4781403" y="8809149"/>
            <a:ext cx="2075010" cy="3348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Page </a:t>
            </a:r>
            <a:fld id="{B5244DE2-BC7E-5348-9611-B507D7ECA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quarter" idx="1"/>
          </p:nvPr>
        </p:nvSpPr>
        <p:spPr>
          <a:xfrm>
            <a:off x="0" y="8809151"/>
            <a:ext cx="2075008" cy="334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l"/>
            <a:fld id="{9530B786-8852-DE4F-898A-575BE7D3C684}" type="datetimeFigureOut">
              <a:rPr lang="en-US" smtClean="0"/>
              <a:pPr algn="l"/>
              <a:t>8/16/21</a:t>
            </a:fld>
            <a:endParaRPr lang="en-US" dirty="0"/>
          </a:p>
        </p:txBody>
      </p:sp>
      <p:pic>
        <p:nvPicPr>
          <p:cNvPr id="11" name="Picture 10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6538DDF3-ED3C-499F-A030-130292273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20" y="388143"/>
            <a:ext cx="1632090" cy="5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1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Clr>
        <a:schemeClr val="accent4"/>
      </a:buClr>
      <a:buSzPct val="130000"/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Clr>
        <a:schemeClr val="accent4"/>
      </a:buClr>
      <a:buSzPct val="130000"/>
      <a:buFont typeface="Arial" panose="020B0604020202020204" pitchFamily="34" charset="0"/>
      <a:buChar char="•"/>
      <a:defRPr sz="1200" kern="1200">
        <a:solidFill>
          <a:schemeClr val="accent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Clr>
        <a:schemeClr val="accent4"/>
      </a:buClr>
      <a:buSzPct val="130000"/>
      <a:buFont typeface="Arial" panose="020B0604020202020204" pitchFamily="34" charset="0"/>
      <a:buChar char="•"/>
      <a:defRPr sz="1200" kern="1200">
        <a:solidFill>
          <a:schemeClr val="accent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Clr>
        <a:schemeClr val="accent4"/>
      </a:buClr>
      <a:buSzPct val="130000"/>
      <a:buFont typeface="Arial" panose="020B0604020202020204" pitchFamily="34" charset="0"/>
      <a:buChar char="•"/>
      <a:defRPr sz="1200" kern="1200">
        <a:solidFill>
          <a:schemeClr val="accent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person, standing&#10;&#10;Description automatically generated">
            <a:extLst>
              <a:ext uri="{FF2B5EF4-FFF2-40B4-BE49-F238E27FC236}">
                <a16:creationId xmlns:a16="http://schemas.microsoft.com/office/drawing/2014/main" id="{63BBE439-DB9E-429F-913A-A22F51832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73"/>
          <a:stretch/>
        </p:blipFill>
        <p:spPr>
          <a:xfrm>
            <a:off x="0" y="132756"/>
            <a:ext cx="12192000" cy="6108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88102D-E260-41B6-B9FB-5FD6F85135D7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046ED-C9E4-4FE0-A2B9-44060B104C05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3C907-A1DA-422A-9468-4A38EA13DCC6}"/>
              </a:ext>
            </a:extLst>
          </p:cNvPr>
          <p:cNvCxnSpPr>
            <a:cxnSpLocks/>
          </p:cNvCxnSpPr>
          <p:nvPr userDrawn="1"/>
        </p:nvCxnSpPr>
        <p:spPr>
          <a:xfrm>
            <a:off x="592388" y="5724525"/>
            <a:ext cx="5085604" cy="0"/>
          </a:xfrm>
          <a:prstGeom prst="line">
            <a:avLst/>
          </a:prstGeom>
          <a:ln w="41275"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AC2EFB5-F375-4E85-9043-07CE4888B15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15320" y="4305302"/>
            <a:ext cx="5256830" cy="1210901"/>
          </a:xfrm>
          <a:prstGeom prst="rect">
            <a:avLst/>
          </a:prstGeom>
        </p:spPr>
        <p:txBody>
          <a:bodyPr lIns="90000" r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A6572B7-AFA2-4500-B688-3B686EB73CD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5938" y="6000377"/>
            <a:ext cx="5162550" cy="4826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n-lt"/>
              </a:defRPr>
            </a:lvl1pPr>
            <a:lvl2pPr marL="457205" indent="0">
              <a:buNone/>
              <a:defRPr sz="1800" b="1">
                <a:solidFill>
                  <a:schemeClr val="bg1"/>
                </a:solidFill>
              </a:defRPr>
            </a:lvl2pPr>
            <a:lvl3pPr marL="914411" indent="0">
              <a:buNone/>
              <a:defRPr sz="1800" b="1">
                <a:solidFill>
                  <a:schemeClr val="bg1"/>
                </a:solidFill>
              </a:defRPr>
            </a:lvl3pPr>
            <a:lvl4pPr marL="1371617" indent="0">
              <a:buNone/>
              <a:defRPr sz="1800" b="1">
                <a:solidFill>
                  <a:schemeClr val="bg1"/>
                </a:solidFill>
              </a:defRPr>
            </a:lvl4pPr>
            <a:lvl5pPr marL="1828823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5CC37837-AA5D-4C2F-9590-9A31DBAB89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20" y="582379"/>
            <a:ext cx="2119590" cy="7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34043" y="1429323"/>
            <a:ext cx="5659985" cy="754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108000" bIns="72000" anchor="ctr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6A4247-F5CA-4A16-B0B1-BBC9E546D9DB}"/>
              </a:ext>
            </a:extLst>
          </p:cNvPr>
          <p:cNvCxnSpPr>
            <a:cxnSpLocks/>
          </p:cNvCxnSpPr>
          <p:nvPr userDrawn="1"/>
        </p:nvCxnSpPr>
        <p:spPr>
          <a:xfrm>
            <a:off x="6104892" y="1439211"/>
            <a:ext cx="0" cy="5121770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EBBEE38-412B-45C0-8B85-21452729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4" y="336551"/>
            <a:ext cx="11223972" cy="628342"/>
          </a:xfrm>
          <a:prstGeom prst="rect">
            <a:avLst/>
          </a:prstGeom>
        </p:spPr>
        <p:txBody>
          <a:bodyPr b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3FFF201-F71B-4D2F-B98F-5FDA81229EF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15757" y="1429323"/>
            <a:ext cx="5659985" cy="7547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108000" bIns="72000" anchor="ctr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DEB1DF-F66F-4A97-AE37-BCFC86FA5C2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4044" y="2321960"/>
            <a:ext cx="5659984" cy="4229496"/>
          </a:xfrm>
          <a:prstGeom prst="rect">
            <a:avLst/>
          </a:prstGeom>
        </p:spPr>
        <p:txBody>
          <a:bodyPr rIns="36000">
            <a:noAutofit/>
          </a:bodyPr>
          <a:lstStyle>
            <a:lvl1pPr>
              <a:spcBef>
                <a:spcPts val="600"/>
              </a:spcBef>
              <a:buClr>
                <a:schemeClr val="accent4"/>
              </a:buClr>
              <a:buSzPct val="130000"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buClr>
                <a:schemeClr val="accent4"/>
              </a:buClr>
              <a:buSzPct val="13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buClr>
                <a:schemeClr val="accent4"/>
              </a:buClr>
              <a:buSzPct val="130000"/>
              <a:defRPr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5EFE4E-2C48-4920-8FFE-6262360F2F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15758" y="2321960"/>
            <a:ext cx="5659984" cy="4229496"/>
          </a:xfrm>
          <a:prstGeom prst="rect">
            <a:avLst/>
          </a:prstGeom>
        </p:spPr>
        <p:txBody>
          <a:bodyPr rIns="36000">
            <a:noAutofit/>
          </a:bodyPr>
          <a:lstStyle>
            <a:lvl1pPr>
              <a:spcBef>
                <a:spcPts val="600"/>
              </a:spcBef>
              <a:buClr>
                <a:schemeClr val="accent4"/>
              </a:buClr>
              <a:buSzPct val="130000"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buClr>
                <a:schemeClr val="accent4"/>
              </a:buClr>
              <a:buSzPct val="13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buClr>
                <a:schemeClr val="accent4"/>
              </a:buClr>
              <a:buSzPct val="130000"/>
              <a:defRPr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C3F2731-3AFC-4CFF-B3E6-D06F967CB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718EE-F823-440F-AAE1-1D673A253B06}"/>
              </a:ext>
            </a:extLst>
          </p:cNvPr>
          <p:cNvCxnSpPr>
            <a:cxnSpLocks/>
          </p:cNvCxnSpPr>
          <p:nvPr userDrawn="1"/>
        </p:nvCxnSpPr>
        <p:spPr>
          <a:xfrm>
            <a:off x="0" y="1110418"/>
            <a:ext cx="12192000" cy="0"/>
          </a:xfrm>
          <a:prstGeom prst="line">
            <a:avLst/>
          </a:prstGeom>
          <a:ln w="41275"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EBBEE38-412B-45C0-8B85-21452729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4" y="336551"/>
            <a:ext cx="11223972" cy="628342"/>
          </a:xfrm>
          <a:prstGeom prst="rect">
            <a:avLst/>
          </a:prstGeom>
        </p:spPr>
        <p:txBody>
          <a:bodyPr b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DEB1DF-F66F-4A97-AE37-BCFC86FA5C2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4044" y="1429323"/>
            <a:ext cx="5659984" cy="5122133"/>
          </a:xfrm>
          <a:prstGeom prst="rect">
            <a:avLst/>
          </a:prstGeom>
        </p:spPr>
        <p:txBody>
          <a:bodyPr rIns="36000">
            <a:noAutofit/>
          </a:bodyPr>
          <a:lstStyle>
            <a:lvl1pPr>
              <a:spcBef>
                <a:spcPts val="600"/>
              </a:spcBef>
              <a:buClr>
                <a:schemeClr val="accent4"/>
              </a:buClr>
              <a:buSzPct val="130000"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buClr>
                <a:schemeClr val="accent4"/>
              </a:buClr>
              <a:buSzPct val="13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buClr>
                <a:schemeClr val="accent4"/>
              </a:buClr>
              <a:buSzPct val="130000"/>
              <a:defRPr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5EFE4E-2C48-4920-8FFE-6262360F2F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15758" y="1429323"/>
            <a:ext cx="5659984" cy="5122133"/>
          </a:xfrm>
          <a:prstGeom prst="rect">
            <a:avLst/>
          </a:prstGeom>
        </p:spPr>
        <p:txBody>
          <a:bodyPr rIns="36000">
            <a:noAutofit/>
          </a:bodyPr>
          <a:lstStyle>
            <a:lvl1pPr>
              <a:spcBef>
                <a:spcPts val="600"/>
              </a:spcBef>
              <a:buClr>
                <a:schemeClr val="accent4"/>
              </a:buClr>
              <a:buSzPct val="130000"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buClr>
                <a:schemeClr val="accent4"/>
              </a:buClr>
              <a:buSzPct val="13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buClr>
                <a:schemeClr val="accent4"/>
              </a:buClr>
              <a:buSzPct val="130000"/>
              <a:defRPr sz="14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C3F2731-3AFC-4CFF-B3E6-D06F967CB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18744-51F1-4808-9BEC-88E08893AAC4}"/>
              </a:ext>
            </a:extLst>
          </p:cNvPr>
          <p:cNvCxnSpPr>
            <a:cxnSpLocks/>
          </p:cNvCxnSpPr>
          <p:nvPr userDrawn="1"/>
        </p:nvCxnSpPr>
        <p:spPr>
          <a:xfrm>
            <a:off x="0" y="1110418"/>
            <a:ext cx="12192000" cy="0"/>
          </a:xfrm>
          <a:prstGeom prst="line">
            <a:avLst/>
          </a:prstGeom>
          <a:ln w="41275"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4A81C9-FEDE-4AFD-A76E-58257588D3E4}"/>
              </a:ext>
            </a:extLst>
          </p:cNvPr>
          <p:cNvCxnSpPr>
            <a:cxnSpLocks/>
          </p:cNvCxnSpPr>
          <p:nvPr userDrawn="1"/>
        </p:nvCxnSpPr>
        <p:spPr>
          <a:xfrm>
            <a:off x="6104892" y="1439211"/>
            <a:ext cx="0" cy="5121770"/>
          </a:xfrm>
          <a:prstGeom prst="line">
            <a:avLst/>
          </a:prstGeom>
          <a:ln w="34925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5999C58-656F-4BED-94FA-0C8C6271D951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3AE52-76C4-4B39-89F0-E17349D502D6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44AF1-DCA6-4339-B069-B1E9E822BF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C5759-E2FA-47B2-ACC0-403ED4E736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8853" y="184111"/>
            <a:ext cx="5572664" cy="293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1">
                <a:solidFill>
                  <a:schemeClr val="accent4"/>
                </a:solidFill>
              </a:defRPr>
            </a:lvl1pPr>
            <a:lvl2pPr marL="457205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ADD NAME OF CASE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46104-A9B5-4127-ACB3-2EFDCCB9FD92}"/>
              </a:ext>
            </a:extLst>
          </p:cNvPr>
          <p:cNvSpPr txBox="1"/>
          <p:nvPr userDrawn="1"/>
        </p:nvSpPr>
        <p:spPr>
          <a:xfrm>
            <a:off x="390407" y="164777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USE CASE: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C4CE1-C482-43EC-9652-118F1DD57A22}"/>
              </a:ext>
            </a:extLst>
          </p:cNvPr>
          <p:cNvSpPr/>
          <p:nvPr userDrawn="1"/>
        </p:nvSpPr>
        <p:spPr>
          <a:xfrm>
            <a:off x="412031" y="2106629"/>
            <a:ext cx="11363280" cy="2256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B5244-A37B-4C43-93C4-3EAC8F23D24D}"/>
              </a:ext>
            </a:extLst>
          </p:cNvPr>
          <p:cNvSpPr/>
          <p:nvPr userDrawn="1"/>
        </p:nvSpPr>
        <p:spPr>
          <a:xfrm>
            <a:off x="412031" y="775505"/>
            <a:ext cx="3349003" cy="1178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BAC2F1-DB12-4851-818A-CECB1955B193}"/>
              </a:ext>
            </a:extLst>
          </p:cNvPr>
          <p:cNvSpPr/>
          <p:nvPr userDrawn="1"/>
        </p:nvSpPr>
        <p:spPr>
          <a:xfrm>
            <a:off x="3946591" y="775505"/>
            <a:ext cx="3348036" cy="1178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C9341-E1C4-461A-B4E3-EC6BA895B07A}"/>
              </a:ext>
            </a:extLst>
          </p:cNvPr>
          <p:cNvSpPr/>
          <p:nvPr userDrawn="1"/>
        </p:nvSpPr>
        <p:spPr>
          <a:xfrm>
            <a:off x="7474225" y="775505"/>
            <a:ext cx="4301087" cy="11781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3E550-4BAD-4E5B-B3A2-4FD9A89161AE}"/>
              </a:ext>
            </a:extLst>
          </p:cNvPr>
          <p:cNvSpPr txBox="1"/>
          <p:nvPr userDrawn="1"/>
        </p:nvSpPr>
        <p:spPr>
          <a:xfrm>
            <a:off x="516834" y="879677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SITUATION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28189-FD67-4A4E-B35F-4102A78D04A5}"/>
              </a:ext>
            </a:extLst>
          </p:cNvPr>
          <p:cNvSpPr txBox="1"/>
          <p:nvPr userDrawn="1"/>
        </p:nvSpPr>
        <p:spPr>
          <a:xfrm>
            <a:off x="4060137" y="879677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6"/>
                </a:solidFill>
              </a:rPr>
              <a:t>COMPLICATION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6615B-879E-4087-8569-C7228B29525F}"/>
              </a:ext>
            </a:extLst>
          </p:cNvPr>
          <p:cNvSpPr txBox="1"/>
          <p:nvPr userDrawn="1"/>
        </p:nvSpPr>
        <p:spPr>
          <a:xfrm>
            <a:off x="7586577" y="873095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959E1A-7469-4DC5-AE3E-675B0A9DB271}"/>
              </a:ext>
            </a:extLst>
          </p:cNvPr>
          <p:cNvSpPr/>
          <p:nvPr userDrawn="1"/>
        </p:nvSpPr>
        <p:spPr>
          <a:xfrm>
            <a:off x="412031" y="4508127"/>
            <a:ext cx="3349003" cy="17435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9A654-5A3F-451D-B0F0-501626D721DA}"/>
              </a:ext>
            </a:extLst>
          </p:cNvPr>
          <p:cNvSpPr/>
          <p:nvPr userDrawn="1"/>
        </p:nvSpPr>
        <p:spPr>
          <a:xfrm>
            <a:off x="3936965" y="4508127"/>
            <a:ext cx="3357661" cy="17435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C06DF4-ADA6-4221-9AFD-58BFAAA0C331}"/>
              </a:ext>
            </a:extLst>
          </p:cNvPr>
          <p:cNvSpPr/>
          <p:nvPr userDrawn="1"/>
        </p:nvSpPr>
        <p:spPr>
          <a:xfrm>
            <a:off x="7486429" y="4508127"/>
            <a:ext cx="4288883" cy="1743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92C74-1A12-4883-9873-3C347CF688E2}"/>
              </a:ext>
            </a:extLst>
          </p:cNvPr>
          <p:cNvSpPr txBox="1"/>
          <p:nvPr userDrawn="1"/>
        </p:nvSpPr>
        <p:spPr>
          <a:xfrm>
            <a:off x="512179" y="4605719"/>
            <a:ext cx="3321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</a:rPr>
              <a:t>RECOMMENDATIONS AND 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FF0C2-9A86-4ED0-ABF6-ACC911885095}"/>
              </a:ext>
            </a:extLst>
          </p:cNvPr>
          <p:cNvSpPr txBox="1"/>
          <p:nvPr userDrawn="1"/>
        </p:nvSpPr>
        <p:spPr>
          <a:xfrm>
            <a:off x="4051886" y="4605719"/>
            <a:ext cx="801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4"/>
                </a:solidFill>
              </a:rPr>
              <a:t>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96354F-EA54-4D6D-922E-E5984DFFE10F}"/>
              </a:ext>
            </a:extLst>
          </p:cNvPr>
          <p:cNvSpPr/>
          <p:nvPr userDrawn="1"/>
        </p:nvSpPr>
        <p:spPr>
          <a:xfrm>
            <a:off x="7586577" y="4605719"/>
            <a:ext cx="4033476" cy="259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300"/>
              </a:lnSpc>
              <a:spcBef>
                <a:spcPts val="300"/>
              </a:spcBef>
            </a:pPr>
            <a:r>
              <a:rPr lang="en-US" sz="1200" b="1" dirty="0">
                <a:solidFill>
                  <a:schemeClr val="tx2"/>
                </a:solidFill>
                <a:latin typeface="Montserrat" panose="00000500000000000000" pitchFamily="2" charset="0"/>
                <a:cs typeface="Arial"/>
              </a:rPr>
              <a:t>RETAILER CHARACTERISTICS &amp; ANALYSIS SCOPE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E57D83C-E39B-4A3C-9095-34437889B9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739438" y="949325"/>
            <a:ext cx="828000" cy="82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icon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B93CB8-C558-4C26-9A28-805E8BD68BAB}"/>
              </a:ext>
            </a:extLst>
          </p:cNvPr>
          <p:cNvSpPr/>
          <p:nvPr userDrawn="1"/>
        </p:nvSpPr>
        <p:spPr>
          <a:xfrm>
            <a:off x="742288" y="2763636"/>
            <a:ext cx="942633" cy="942633"/>
          </a:xfrm>
          <a:prstGeom prst="ellipse">
            <a:avLst/>
          </a:prstGeom>
          <a:gradFill flip="none" rotWithShape="1">
            <a:gsLst>
              <a:gs pos="21000">
                <a:schemeClr val="bg1">
                  <a:alpha val="0"/>
                </a:schemeClr>
              </a:gs>
              <a:gs pos="76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EE6FC8-5547-47DB-AD93-08305B91BE31}"/>
              </a:ext>
            </a:extLst>
          </p:cNvPr>
          <p:cNvSpPr/>
          <p:nvPr userDrawn="1"/>
        </p:nvSpPr>
        <p:spPr>
          <a:xfrm>
            <a:off x="6046047" y="2763635"/>
            <a:ext cx="942633" cy="942633"/>
          </a:xfrm>
          <a:prstGeom prst="ellipse">
            <a:avLst/>
          </a:prstGeom>
          <a:gradFill flip="none" rotWithShape="1">
            <a:gsLst>
              <a:gs pos="21000">
                <a:schemeClr val="bg1">
                  <a:alpha val="0"/>
                </a:schemeClr>
              </a:gs>
              <a:gs pos="76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03B101F-1F1A-44DA-B2B3-49547AF3C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834" y="1157288"/>
            <a:ext cx="3045516" cy="620712"/>
          </a:xfrm>
          <a:prstGeom prst="rect">
            <a:avLst/>
          </a:prstGeom>
        </p:spPr>
        <p:txBody>
          <a:bodyPr rIns="36000" bIns="0"/>
          <a:lstStyle>
            <a:lvl1pPr marL="0" indent="0">
              <a:lnSpc>
                <a:spcPts val="1300"/>
              </a:lnSpc>
              <a:spcBef>
                <a:spcPts val="0"/>
              </a:spcBef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6C347F7-FEB5-4A61-ABC9-2B3E2235F4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1886" y="1157288"/>
            <a:ext cx="3045516" cy="620712"/>
          </a:xfrm>
          <a:prstGeom prst="rect">
            <a:avLst/>
          </a:prstGeom>
        </p:spPr>
        <p:txBody>
          <a:bodyPr rIns="36000" bIns="0"/>
          <a:lstStyle>
            <a:lvl1pPr marL="0" indent="0">
              <a:lnSpc>
                <a:spcPts val="1300"/>
              </a:lnSpc>
              <a:spcBef>
                <a:spcPts val="0"/>
              </a:spcBef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DD03D8B3-9B48-4836-8CA0-AA41892824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3138" y="1157288"/>
            <a:ext cx="3166300" cy="620712"/>
          </a:xfrm>
          <a:prstGeom prst="rect">
            <a:avLst/>
          </a:prstGeom>
        </p:spPr>
        <p:txBody>
          <a:bodyPr rIns="36000" bIns="0"/>
          <a:lstStyle>
            <a:lvl1pPr marL="0" indent="0">
              <a:lnSpc>
                <a:spcPts val="13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8CCB0AD1-C187-4E55-BE91-9475E1B939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60568" y="2234178"/>
            <a:ext cx="4106832" cy="280422"/>
          </a:xfrm>
          <a:prstGeom prst="rect">
            <a:avLst/>
          </a:prstGeom>
        </p:spPr>
        <p:txBody>
          <a:bodyPr rIns="36000" bIns="0"/>
          <a:lstStyle>
            <a:lvl1pPr marL="0" indent="0">
              <a:lnSpc>
                <a:spcPts val="1300"/>
              </a:lnSpc>
              <a:spcBef>
                <a:spcPts val="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91943B3B-C0CD-4701-BBE2-6233FF94F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352" y="2234178"/>
            <a:ext cx="4106832" cy="280422"/>
          </a:xfrm>
          <a:prstGeom prst="rect">
            <a:avLst/>
          </a:prstGeom>
        </p:spPr>
        <p:txBody>
          <a:bodyPr rIns="36000" bIns="0"/>
          <a:lstStyle>
            <a:lvl1pPr marL="0" indent="0">
              <a:lnSpc>
                <a:spcPts val="1300"/>
              </a:lnSpc>
              <a:spcBef>
                <a:spcPts val="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E2E9D55F-D83A-4C35-9A27-F8773BF6A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41518" y="2527382"/>
            <a:ext cx="4125882" cy="280422"/>
          </a:xfrm>
          <a:prstGeom prst="rect">
            <a:avLst/>
          </a:prstGeom>
        </p:spPr>
        <p:txBody>
          <a:bodyPr rIns="36000" bIns="0"/>
          <a:lstStyle>
            <a:lvl1pPr marL="171450" indent="-171450">
              <a:lnSpc>
                <a:spcPts val="1500"/>
              </a:lnSpc>
              <a:spcBef>
                <a:spcPts val="0"/>
              </a:spcBef>
              <a:buClr>
                <a:schemeClr val="accent4"/>
              </a:buClr>
              <a:buSzPct val="130000"/>
              <a:buFont typeface="Webdings" panose="05030102010509060703" pitchFamily="18" charset="2"/>
              <a:buChar char="a"/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8F3120C7-1D50-4383-A39F-B75BE101FE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59302" y="2527382"/>
            <a:ext cx="4125882" cy="280422"/>
          </a:xfrm>
          <a:prstGeom prst="rect">
            <a:avLst/>
          </a:prstGeom>
        </p:spPr>
        <p:txBody>
          <a:bodyPr rIns="36000" bIns="0"/>
          <a:lstStyle>
            <a:lvl1pPr marL="171450" indent="-171450">
              <a:lnSpc>
                <a:spcPts val="1500"/>
              </a:lnSpc>
              <a:spcBef>
                <a:spcPts val="0"/>
              </a:spcBef>
              <a:buClr>
                <a:schemeClr val="accent4"/>
              </a:buClr>
              <a:buSzPct val="130000"/>
              <a:buFont typeface="Webdings" panose="05030102010509060703" pitchFamily="18" charset="2"/>
              <a:buChar char="a"/>
              <a:defRPr sz="1100" b="0">
                <a:solidFill>
                  <a:schemeClr val="bg1">
                    <a:lumMod val="50000"/>
                  </a:schemeClr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5E810193-B3E2-43E5-9361-EBB7BEE0EB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4" y="4868802"/>
            <a:ext cx="3159816" cy="280422"/>
          </a:xfrm>
          <a:prstGeom prst="rect">
            <a:avLst/>
          </a:prstGeom>
        </p:spPr>
        <p:txBody>
          <a:bodyPr rIns="36000" bIns="0"/>
          <a:lstStyle>
            <a:lvl1pPr marL="228600" indent="-228600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AutoNum type="arabicPeriod"/>
              <a:defRPr sz="900" b="0">
                <a:solidFill>
                  <a:schemeClr val="bg1"/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07843507-031D-46E1-BB4C-B2E9398528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35887" y="4868802"/>
            <a:ext cx="3159816" cy="280422"/>
          </a:xfrm>
          <a:prstGeom prst="rect">
            <a:avLst/>
          </a:prstGeom>
        </p:spPr>
        <p:txBody>
          <a:bodyPr rIns="36000" bIns="0"/>
          <a:lstStyle>
            <a:lvl1pPr marL="0" indent="0">
              <a:lnSpc>
                <a:spcPts val="13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+mj-lt"/>
              <a:buNone/>
              <a:defRPr sz="900" b="0">
                <a:solidFill>
                  <a:schemeClr val="bg1"/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95408574-8367-4B42-82AA-49F1448C45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3138" y="4868802"/>
            <a:ext cx="3045516" cy="620712"/>
          </a:xfrm>
          <a:prstGeom prst="rect">
            <a:avLst/>
          </a:prstGeom>
        </p:spPr>
        <p:txBody>
          <a:bodyPr rIns="36000" bIns="0"/>
          <a:lstStyle>
            <a:lvl1pPr marL="171450" indent="-171450">
              <a:lnSpc>
                <a:spcPts val="13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panose="020B0604020202020204" pitchFamily="34" charset="0"/>
              <a:buChar char="•"/>
              <a:defRPr sz="900">
                <a:solidFill>
                  <a:schemeClr val="tx2"/>
                </a:solidFill>
              </a:defRPr>
            </a:lvl1pPr>
            <a:lvl2pPr marL="457205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2pPr>
            <a:lvl3pPr marL="914411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3pPr>
            <a:lvl4pPr marL="1371617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4pPr>
            <a:lvl5pPr marL="1828823" indent="0"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394CDAFC-1629-442A-8AA6-A366D3672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472" y="227391"/>
            <a:ext cx="1517840" cy="4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cep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3AF91E9-CD71-4694-B352-3949CC5919E1}"/>
              </a:ext>
            </a:extLst>
          </p:cNvPr>
          <p:cNvSpPr/>
          <p:nvPr userDrawn="1"/>
        </p:nvSpPr>
        <p:spPr>
          <a:xfrm>
            <a:off x="3" y="2290123"/>
            <a:ext cx="12191998" cy="140250"/>
          </a:xfrm>
          <a:prstGeom prst="rect">
            <a:avLst/>
          </a:prstGeom>
          <a:gradFill>
            <a:gsLst>
              <a:gs pos="4000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1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 userDrawn="1"/>
        </p:nvCxnSpPr>
        <p:spPr>
          <a:xfrm>
            <a:off x="7461957" y="3937562"/>
            <a:ext cx="0" cy="2089706"/>
          </a:xfrm>
          <a:prstGeom prst="line">
            <a:avLst/>
          </a:prstGeom>
          <a:ln w="28575">
            <a:solidFill>
              <a:srgbClr val="D9D9D9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4805922" y="3937562"/>
            <a:ext cx="0" cy="2089706"/>
          </a:xfrm>
          <a:prstGeom prst="line">
            <a:avLst/>
          </a:prstGeom>
          <a:ln w="28575">
            <a:solidFill>
              <a:srgbClr val="D9D9D9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 userDrawn="1"/>
        </p:nvSpPr>
        <p:spPr>
          <a:xfrm>
            <a:off x="2649827" y="1545950"/>
            <a:ext cx="1617348" cy="1617347"/>
          </a:xfrm>
          <a:prstGeom prst="ellipse">
            <a:avLst/>
          </a:prstGeom>
          <a:gradFill>
            <a:gsLst>
              <a:gs pos="21000">
                <a:schemeClr val="accent4">
                  <a:lumMod val="60000"/>
                  <a:lumOff val="40000"/>
                </a:schemeClr>
              </a:gs>
              <a:gs pos="73000">
                <a:schemeClr val="accent4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accent4"/>
            </a:solidFill>
          </a:ln>
          <a:effectLst>
            <a:outerShdw blurRad="139700" sx="102000" sy="102000" algn="ctr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1"/>
          </a:p>
        </p:txBody>
      </p:sp>
      <p:sp>
        <p:nvSpPr>
          <p:cNvPr id="34" name="Oval 33"/>
          <p:cNvSpPr/>
          <p:nvPr userDrawn="1"/>
        </p:nvSpPr>
        <p:spPr>
          <a:xfrm>
            <a:off x="5321303" y="1545950"/>
            <a:ext cx="1617348" cy="1617347"/>
          </a:xfrm>
          <a:prstGeom prst="ellipse">
            <a:avLst/>
          </a:prstGeom>
          <a:gradFill>
            <a:gsLst>
              <a:gs pos="21000">
                <a:schemeClr val="accent4">
                  <a:lumMod val="60000"/>
                  <a:lumOff val="40000"/>
                </a:schemeClr>
              </a:gs>
              <a:gs pos="73000">
                <a:schemeClr val="accent4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accent4"/>
            </a:solidFill>
          </a:ln>
          <a:effectLst>
            <a:outerShdw blurRad="139700" sx="102000" sy="102000" algn="ctr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1"/>
          </a:p>
        </p:txBody>
      </p:sp>
      <p:sp>
        <p:nvSpPr>
          <p:cNvPr id="35" name="Oval 34"/>
          <p:cNvSpPr/>
          <p:nvPr userDrawn="1"/>
        </p:nvSpPr>
        <p:spPr>
          <a:xfrm>
            <a:off x="7955408" y="1545950"/>
            <a:ext cx="1617348" cy="1617347"/>
          </a:xfrm>
          <a:prstGeom prst="ellipse">
            <a:avLst/>
          </a:prstGeom>
          <a:gradFill>
            <a:gsLst>
              <a:gs pos="21000">
                <a:schemeClr val="accent4">
                  <a:lumMod val="60000"/>
                  <a:lumOff val="40000"/>
                </a:schemeClr>
              </a:gs>
              <a:gs pos="73000">
                <a:schemeClr val="accent4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accent4"/>
            </a:solidFill>
          </a:ln>
          <a:effectLst>
            <a:outerShdw blurRad="139700" sx="102000" sy="102000" algn="ctr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1"/>
          </a:p>
        </p:txBody>
      </p:sp>
      <p:sp>
        <p:nvSpPr>
          <p:cNvPr id="5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395118" y="3309688"/>
            <a:ext cx="2126766" cy="47058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4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2896662" y="1797851"/>
            <a:ext cx="1123678" cy="112367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5568138" y="1797851"/>
            <a:ext cx="1123678" cy="112367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8202243" y="1797851"/>
            <a:ext cx="1123678" cy="112367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395118" y="3851790"/>
            <a:ext cx="2126766" cy="2558154"/>
          </a:xfrm>
          <a:prstGeom prst="rect">
            <a:avLst/>
          </a:prstGeom>
        </p:spPr>
        <p:txBody>
          <a:bodyPr/>
          <a:lstStyle>
            <a:lvl1pPr marL="185738" marR="0" indent="-185738" algn="l" defTabSz="914411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 marL="914405" indent="-457200">
              <a:lnSpc>
                <a:spcPts val="1600"/>
              </a:lnSpc>
              <a:spcBef>
                <a:spcPts val="0"/>
              </a:spcBef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5066594" y="3309688"/>
            <a:ext cx="2126766" cy="47058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4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6" hasCustomPrompt="1"/>
          </p:nvPr>
        </p:nvSpPr>
        <p:spPr>
          <a:xfrm>
            <a:off x="5066594" y="3851790"/>
            <a:ext cx="2126766" cy="2558154"/>
          </a:xfrm>
          <a:prstGeom prst="rect">
            <a:avLst/>
          </a:prstGeom>
        </p:spPr>
        <p:txBody>
          <a:bodyPr/>
          <a:lstStyle>
            <a:lvl1pPr marL="185738" marR="0" indent="-185738" algn="l" defTabSz="914411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 marL="914405" indent="-457200">
              <a:lnSpc>
                <a:spcPts val="1600"/>
              </a:lnSpc>
              <a:spcBef>
                <a:spcPts val="0"/>
              </a:spcBef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7700699" y="3309687"/>
            <a:ext cx="2126766" cy="4801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accent4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38" hasCustomPrompt="1"/>
          </p:nvPr>
        </p:nvSpPr>
        <p:spPr>
          <a:xfrm>
            <a:off x="7700699" y="3851790"/>
            <a:ext cx="2126766" cy="2558154"/>
          </a:xfrm>
          <a:prstGeom prst="rect">
            <a:avLst/>
          </a:prstGeom>
        </p:spPr>
        <p:txBody>
          <a:bodyPr/>
          <a:lstStyle>
            <a:lvl1pPr marL="185738" marR="0" indent="-185738" algn="l" defTabSz="914411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 marL="914405" indent="-457200">
              <a:lnSpc>
                <a:spcPts val="1600"/>
              </a:lnSpc>
              <a:spcBef>
                <a:spcPts val="0"/>
              </a:spcBef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58786F-8409-42BB-AEDA-0C8CD10A06D8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32D312-9C10-48BB-9644-3B6A16AD3413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326E6834-2349-43B6-B020-81C1528BE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F1C00E-E9E1-4E3A-8220-47EAD1A2D6DE}"/>
              </a:ext>
            </a:extLst>
          </p:cNvPr>
          <p:cNvCxnSpPr>
            <a:cxnSpLocks/>
          </p:cNvCxnSpPr>
          <p:nvPr userDrawn="1"/>
        </p:nvCxnSpPr>
        <p:spPr>
          <a:xfrm>
            <a:off x="0" y="1110418"/>
            <a:ext cx="12192000" cy="0"/>
          </a:xfrm>
          <a:prstGeom prst="line">
            <a:avLst/>
          </a:prstGeom>
          <a:ln w="41275"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756DE667-5BAF-48FE-A39C-F2A5A812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4" y="336551"/>
            <a:ext cx="11223972" cy="628342"/>
          </a:xfrm>
          <a:prstGeom prst="rect">
            <a:avLst/>
          </a:prstGeom>
        </p:spPr>
        <p:txBody>
          <a:bodyPr b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cep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 userDrawn="1"/>
        </p:nvSpPr>
        <p:spPr>
          <a:xfrm>
            <a:off x="0" y="2290123"/>
            <a:ext cx="12191998" cy="140250"/>
          </a:xfrm>
          <a:prstGeom prst="rect">
            <a:avLst/>
          </a:prstGeom>
          <a:gradFill>
            <a:gsLst>
              <a:gs pos="40000">
                <a:schemeClr val="bg1">
                  <a:lumMod val="8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1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8781801" y="3631745"/>
            <a:ext cx="0" cy="2089706"/>
          </a:xfrm>
          <a:prstGeom prst="line">
            <a:avLst/>
          </a:prstGeom>
          <a:ln w="28575">
            <a:solidFill>
              <a:srgbClr val="D9D9D9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6153044" y="3631745"/>
            <a:ext cx="0" cy="2089706"/>
          </a:xfrm>
          <a:prstGeom prst="line">
            <a:avLst/>
          </a:prstGeom>
          <a:ln w="28575">
            <a:solidFill>
              <a:srgbClr val="D9D9D9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524286" y="3631745"/>
            <a:ext cx="0" cy="2089706"/>
          </a:xfrm>
          <a:prstGeom prst="line">
            <a:avLst/>
          </a:prstGeom>
          <a:ln w="28575">
            <a:solidFill>
              <a:srgbClr val="D9D9D9">
                <a:alpha val="6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 userDrawn="1"/>
        </p:nvSpPr>
        <p:spPr>
          <a:xfrm>
            <a:off x="1401234" y="1514505"/>
            <a:ext cx="1617348" cy="1617347"/>
          </a:xfrm>
          <a:prstGeom prst="ellipse">
            <a:avLst/>
          </a:prstGeom>
          <a:gradFill>
            <a:gsLst>
              <a:gs pos="21000">
                <a:schemeClr val="tx2">
                  <a:lumMod val="60000"/>
                  <a:lumOff val="40000"/>
                </a:schemeClr>
              </a:gs>
              <a:gs pos="73000">
                <a:schemeClr val="tx2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tx2"/>
            </a:solidFill>
          </a:ln>
          <a:effectLst>
            <a:outerShdw blurRad="190500" sx="102000" sy="102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801">
              <a:latin typeface="+mn-lt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4029991" y="1514505"/>
            <a:ext cx="1617348" cy="1617347"/>
          </a:xfrm>
          <a:prstGeom prst="ellipse">
            <a:avLst/>
          </a:prstGeom>
          <a:gradFill>
            <a:gsLst>
              <a:gs pos="21000">
                <a:schemeClr val="tx2">
                  <a:lumMod val="60000"/>
                  <a:lumOff val="40000"/>
                </a:schemeClr>
              </a:gs>
              <a:gs pos="73000">
                <a:schemeClr val="tx2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tx2"/>
            </a:solidFill>
          </a:ln>
          <a:effectLst>
            <a:outerShdw blurRad="190500" sx="102000" sy="102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801">
              <a:latin typeface="+mn-lt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6658748" y="1514505"/>
            <a:ext cx="1617348" cy="1617347"/>
          </a:xfrm>
          <a:prstGeom prst="ellipse">
            <a:avLst/>
          </a:prstGeom>
          <a:gradFill>
            <a:gsLst>
              <a:gs pos="21000">
                <a:schemeClr val="tx2">
                  <a:lumMod val="60000"/>
                  <a:lumOff val="40000"/>
                </a:schemeClr>
              </a:gs>
              <a:gs pos="73000">
                <a:schemeClr val="tx2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tx2"/>
            </a:solidFill>
          </a:ln>
          <a:effectLst>
            <a:outerShdw blurRad="190500" sx="102000" sy="102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801">
              <a:latin typeface="+mn-lt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9287506" y="1514505"/>
            <a:ext cx="1617348" cy="1617347"/>
          </a:xfrm>
          <a:prstGeom prst="ellipse">
            <a:avLst/>
          </a:prstGeom>
          <a:gradFill>
            <a:gsLst>
              <a:gs pos="21000">
                <a:schemeClr val="tx2">
                  <a:lumMod val="60000"/>
                  <a:lumOff val="40000"/>
                </a:schemeClr>
              </a:gs>
              <a:gs pos="73000">
                <a:schemeClr val="tx2"/>
              </a:gs>
            </a:gsLst>
            <a:path path="circle">
              <a:fillToRect l="50000" t="50000" r="50000" b="50000"/>
            </a:path>
          </a:gradFill>
          <a:ln w="22225">
            <a:solidFill>
              <a:schemeClr val="tx2"/>
            </a:solidFill>
          </a:ln>
          <a:effectLst>
            <a:outerShdw blurRad="190500" sx="102000" sy="102000" algn="ctr" rotWithShape="0">
              <a:schemeClr val="tx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801">
              <a:latin typeface="+mn-lt"/>
            </a:endParaRPr>
          </a:p>
        </p:txBody>
      </p:sp>
      <p:sp>
        <p:nvSpPr>
          <p:cNvPr id="5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1146525" y="3287718"/>
            <a:ext cx="2126766" cy="432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1648069" y="1766406"/>
            <a:ext cx="1123678" cy="11236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4276826" y="1766406"/>
            <a:ext cx="1123678" cy="11236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6901397" y="1766406"/>
            <a:ext cx="1123678" cy="11236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9534341" y="1766406"/>
            <a:ext cx="1123678" cy="112367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icon here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146525" y="3791925"/>
            <a:ext cx="2126766" cy="2538138"/>
          </a:xfrm>
          <a:prstGeom prst="rect">
            <a:avLst/>
          </a:prstGeom>
        </p:spPr>
        <p:txBody>
          <a:bodyPr lIns="72000" rIns="0">
            <a:noAutofit/>
          </a:bodyPr>
          <a:lstStyle>
            <a:lvl1pPr marL="180976" marR="0" indent="-180976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30000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35" hasCustomPrompt="1"/>
          </p:nvPr>
        </p:nvSpPr>
        <p:spPr>
          <a:xfrm>
            <a:off x="3775282" y="3287718"/>
            <a:ext cx="2126766" cy="432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idx="36" hasCustomPrompt="1"/>
          </p:nvPr>
        </p:nvSpPr>
        <p:spPr>
          <a:xfrm>
            <a:off x="3775282" y="3791925"/>
            <a:ext cx="2126766" cy="2538138"/>
          </a:xfrm>
          <a:prstGeom prst="rect">
            <a:avLst/>
          </a:prstGeom>
        </p:spPr>
        <p:txBody>
          <a:bodyPr lIns="72000" rIns="0">
            <a:noAutofit/>
          </a:bodyPr>
          <a:lstStyle>
            <a:lvl1pPr marL="180976" marR="0" indent="-180976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30000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37" hasCustomPrompt="1"/>
          </p:nvPr>
        </p:nvSpPr>
        <p:spPr>
          <a:xfrm>
            <a:off x="6404039" y="3287718"/>
            <a:ext cx="2126766" cy="432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38" hasCustomPrompt="1"/>
          </p:nvPr>
        </p:nvSpPr>
        <p:spPr>
          <a:xfrm>
            <a:off x="6404039" y="3791925"/>
            <a:ext cx="2126766" cy="2538138"/>
          </a:xfrm>
          <a:prstGeom prst="rect">
            <a:avLst/>
          </a:prstGeom>
        </p:spPr>
        <p:txBody>
          <a:bodyPr lIns="72000" rIns="0">
            <a:noAutofit/>
          </a:bodyPr>
          <a:lstStyle>
            <a:lvl1pPr marL="180976" marR="0" indent="-180976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30000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41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9032797" y="3287718"/>
            <a:ext cx="2126766" cy="43200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457206" indent="0">
              <a:buNone/>
              <a:defRPr/>
            </a:lvl2pPr>
            <a:lvl3pPr marL="914411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US" dirty="0"/>
              <a:t>Heading 1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40" hasCustomPrompt="1"/>
          </p:nvPr>
        </p:nvSpPr>
        <p:spPr>
          <a:xfrm>
            <a:off x="9032797" y="3791925"/>
            <a:ext cx="2126766" cy="2538138"/>
          </a:xfrm>
          <a:prstGeom prst="rect">
            <a:avLst/>
          </a:prstGeom>
        </p:spPr>
        <p:txBody>
          <a:bodyPr lIns="72000" rIns="0">
            <a:noAutofit/>
          </a:bodyPr>
          <a:lstStyle>
            <a:lvl1pPr marL="180976" marR="0" indent="-180976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tabLst/>
              <a:defRPr sz="1200" b="0" baseline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SzPct val="130000"/>
              <a:defRPr sz="1200">
                <a:solidFill>
                  <a:schemeClr val="tx1"/>
                </a:solidFill>
                <a:latin typeface="+mn-lt"/>
              </a:defRPr>
            </a:lvl2pPr>
            <a:lvl3pPr>
              <a:buClr>
                <a:srgbClr val="7DC52D"/>
              </a:buClr>
              <a:defRPr baseline="0">
                <a:solidFill>
                  <a:schemeClr val="bg1"/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7AF24B-02DA-4359-8522-6654B97086AE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00736A-DEF9-4516-A17B-34AAEFE8A8DA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7154AC0B-E6A8-4352-87DA-F30DB20EA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66965B-3A36-4B68-AF7C-E68049157D2A}"/>
              </a:ext>
            </a:extLst>
          </p:cNvPr>
          <p:cNvCxnSpPr>
            <a:cxnSpLocks/>
          </p:cNvCxnSpPr>
          <p:nvPr userDrawn="1"/>
        </p:nvCxnSpPr>
        <p:spPr>
          <a:xfrm>
            <a:off x="0" y="1110418"/>
            <a:ext cx="12192000" cy="0"/>
          </a:xfrm>
          <a:prstGeom prst="line">
            <a:avLst/>
          </a:prstGeom>
          <a:ln w="41275"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23A95342-CFAE-4FFE-8B7F-667FC027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4" y="336551"/>
            <a:ext cx="11223972" cy="628342"/>
          </a:xfrm>
          <a:prstGeom prst="rect">
            <a:avLst/>
          </a:prstGeom>
        </p:spPr>
        <p:txBody>
          <a:bodyPr b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38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Revenue Grow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refrigerator&#10;&#10;Description automatically generated">
            <a:extLst>
              <a:ext uri="{FF2B5EF4-FFF2-40B4-BE49-F238E27FC236}">
                <a16:creationId xmlns:a16="http://schemas.microsoft.com/office/drawing/2014/main" id="{8CBD2830-714D-4C2C-9F90-4CAF80374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348" y="335202"/>
            <a:ext cx="8402236" cy="52426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88102D-E260-41B6-B9FB-5FD6F85135D7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046ED-C9E4-4FE0-A2B9-44060B104C05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3C907-A1DA-422A-9468-4A38EA13DCC6}"/>
              </a:ext>
            </a:extLst>
          </p:cNvPr>
          <p:cNvCxnSpPr>
            <a:cxnSpLocks/>
          </p:cNvCxnSpPr>
          <p:nvPr userDrawn="1"/>
        </p:nvCxnSpPr>
        <p:spPr>
          <a:xfrm>
            <a:off x="592388" y="5724525"/>
            <a:ext cx="5085604" cy="0"/>
          </a:xfrm>
          <a:prstGeom prst="line">
            <a:avLst/>
          </a:prstGeom>
          <a:ln w="41275"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AC2EFB5-F375-4E85-9043-07CE4888B15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15320" y="4305302"/>
            <a:ext cx="5256830" cy="1210901"/>
          </a:xfrm>
          <a:prstGeom prst="rect">
            <a:avLst/>
          </a:prstGeom>
        </p:spPr>
        <p:txBody>
          <a:bodyPr lIns="90000" r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A6572B7-AFA2-4500-B688-3B686EB73CD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5938" y="6000377"/>
            <a:ext cx="5162550" cy="4826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n-lt"/>
              </a:defRPr>
            </a:lvl1pPr>
            <a:lvl2pPr marL="457205" indent="0">
              <a:buNone/>
              <a:defRPr sz="1800" b="1">
                <a:solidFill>
                  <a:schemeClr val="bg1"/>
                </a:solidFill>
              </a:defRPr>
            </a:lvl2pPr>
            <a:lvl3pPr marL="914411" indent="0">
              <a:buNone/>
              <a:defRPr sz="1800" b="1">
                <a:solidFill>
                  <a:schemeClr val="bg1"/>
                </a:solidFill>
              </a:defRPr>
            </a:lvl3pPr>
            <a:lvl4pPr marL="1371617" indent="0">
              <a:buNone/>
              <a:defRPr sz="1800" b="1">
                <a:solidFill>
                  <a:schemeClr val="bg1"/>
                </a:solidFill>
              </a:defRPr>
            </a:lvl4pPr>
            <a:lvl5pPr marL="1828823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5CC37837-AA5D-4C2F-9590-9A31DBAB89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375023"/>
            <a:ext cx="3391839" cy="12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upply Ch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person, person, standing&#10;&#10;Description automatically generated">
            <a:extLst>
              <a:ext uri="{FF2B5EF4-FFF2-40B4-BE49-F238E27FC236}">
                <a16:creationId xmlns:a16="http://schemas.microsoft.com/office/drawing/2014/main" id="{C5B894C3-CB97-477B-B710-AF88ACDD8F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879" y="314202"/>
            <a:ext cx="9529998" cy="5360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88102D-E260-41B6-B9FB-5FD6F85135D7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046ED-C9E4-4FE0-A2B9-44060B104C05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3C907-A1DA-422A-9468-4A38EA13DCC6}"/>
              </a:ext>
            </a:extLst>
          </p:cNvPr>
          <p:cNvCxnSpPr>
            <a:cxnSpLocks/>
          </p:cNvCxnSpPr>
          <p:nvPr userDrawn="1"/>
        </p:nvCxnSpPr>
        <p:spPr>
          <a:xfrm>
            <a:off x="592388" y="5724525"/>
            <a:ext cx="5085604" cy="0"/>
          </a:xfrm>
          <a:prstGeom prst="line">
            <a:avLst/>
          </a:prstGeom>
          <a:ln w="41275"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AC2EFB5-F375-4E85-9043-07CE4888B15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15320" y="4305302"/>
            <a:ext cx="5256830" cy="1210901"/>
          </a:xfrm>
          <a:prstGeom prst="rect">
            <a:avLst/>
          </a:prstGeom>
        </p:spPr>
        <p:txBody>
          <a:bodyPr lIns="90000" r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A6572B7-AFA2-4500-B688-3B686EB73CD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5938" y="6000377"/>
            <a:ext cx="5162550" cy="4826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n-lt"/>
              </a:defRPr>
            </a:lvl1pPr>
            <a:lvl2pPr marL="457205" indent="0">
              <a:buNone/>
              <a:defRPr sz="1800" b="1">
                <a:solidFill>
                  <a:schemeClr val="bg1"/>
                </a:solidFill>
              </a:defRPr>
            </a:lvl2pPr>
            <a:lvl3pPr marL="914411" indent="0">
              <a:buNone/>
              <a:defRPr sz="1800" b="1">
                <a:solidFill>
                  <a:schemeClr val="bg1"/>
                </a:solidFill>
              </a:defRPr>
            </a:lvl3pPr>
            <a:lvl4pPr marL="1371617" indent="0">
              <a:buNone/>
              <a:defRPr sz="1800" b="1">
                <a:solidFill>
                  <a:schemeClr val="bg1"/>
                </a:solidFill>
              </a:defRPr>
            </a:lvl4pPr>
            <a:lvl5pPr marL="1828823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5CC37837-AA5D-4C2F-9590-9A31DBAB89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375023"/>
            <a:ext cx="3391839" cy="12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ategory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, holding, playing&#10;&#10;Description automatically generated">
            <a:extLst>
              <a:ext uri="{FF2B5EF4-FFF2-40B4-BE49-F238E27FC236}">
                <a16:creationId xmlns:a16="http://schemas.microsoft.com/office/drawing/2014/main" id="{10ABD78A-DAFA-42A1-9D00-C91665FCE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4311" y="315819"/>
            <a:ext cx="9851101" cy="55412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88102D-E260-41B6-B9FB-5FD6F85135D7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046ED-C9E4-4FE0-A2B9-44060B104C05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3C907-A1DA-422A-9468-4A38EA13DCC6}"/>
              </a:ext>
            </a:extLst>
          </p:cNvPr>
          <p:cNvCxnSpPr>
            <a:cxnSpLocks/>
          </p:cNvCxnSpPr>
          <p:nvPr userDrawn="1"/>
        </p:nvCxnSpPr>
        <p:spPr>
          <a:xfrm>
            <a:off x="592388" y="5724525"/>
            <a:ext cx="5085604" cy="0"/>
          </a:xfrm>
          <a:prstGeom prst="line">
            <a:avLst/>
          </a:prstGeom>
          <a:ln w="41275"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AC2EFB5-F375-4E85-9043-07CE4888B15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15320" y="4305302"/>
            <a:ext cx="5256830" cy="1210901"/>
          </a:xfrm>
          <a:prstGeom prst="rect">
            <a:avLst/>
          </a:prstGeom>
        </p:spPr>
        <p:txBody>
          <a:bodyPr lIns="90000" r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A6572B7-AFA2-4500-B688-3B686EB73CD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5938" y="6000377"/>
            <a:ext cx="5162550" cy="4826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n-lt"/>
              </a:defRPr>
            </a:lvl1pPr>
            <a:lvl2pPr marL="457205" indent="0">
              <a:buNone/>
              <a:defRPr sz="1800" b="1">
                <a:solidFill>
                  <a:schemeClr val="bg1"/>
                </a:solidFill>
              </a:defRPr>
            </a:lvl2pPr>
            <a:lvl3pPr marL="914411" indent="0">
              <a:buNone/>
              <a:defRPr sz="1800" b="1">
                <a:solidFill>
                  <a:schemeClr val="bg1"/>
                </a:solidFill>
              </a:defRPr>
            </a:lvl3pPr>
            <a:lvl4pPr marL="1371617" indent="0">
              <a:buNone/>
              <a:defRPr sz="1800" b="1">
                <a:solidFill>
                  <a:schemeClr val="bg1"/>
                </a:solidFill>
              </a:defRPr>
            </a:lvl4pPr>
            <a:lvl5pPr marL="1828823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5CC37837-AA5D-4C2F-9590-9A31DBAB89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375023"/>
            <a:ext cx="3391839" cy="12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P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refrigerator, small, holding&#10;&#10;Description automatically generated">
            <a:extLst>
              <a:ext uri="{FF2B5EF4-FFF2-40B4-BE49-F238E27FC236}">
                <a16:creationId xmlns:a16="http://schemas.microsoft.com/office/drawing/2014/main" id="{AD3019D5-E4EE-4CE8-BAD8-DFD13736F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52515"/>
            <a:ext cx="9547272" cy="53703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88102D-E260-41B6-B9FB-5FD6F85135D7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046ED-C9E4-4FE0-A2B9-44060B104C05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53C907-A1DA-422A-9468-4A38EA13DCC6}"/>
              </a:ext>
            </a:extLst>
          </p:cNvPr>
          <p:cNvCxnSpPr>
            <a:cxnSpLocks/>
          </p:cNvCxnSpPr>
          <p:nvPr userDrawn="1"/>
        </p:nvCxnSpPr>
        <p:spPr>
          <a:xfrm>
            <a:off x="592388" y="5724525"/>
            <a:ext cx="5085604" cy="0"/>
          </a:xfrm>
          <a:prstGeom prst="line">
            <a:avLst/>
          </a:prstGeom>
          <a:ln w="41275">
            <a:gradFill flip="none" rotWithShape="1">
              <a:gsLst>
                <a:gs pos="0">
                  <a:schemeClr val="bg1"/>
                </a:gs>
                <a:gs pos="73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AC2EFB5-F375-4E85-9043-07CE4888B15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15320" y="4305302"/>
            <a:ext cx="5256830" cy="1210901"/>
          </a:xfrm>
          <a:prstGeom prst="rect">
            <a:avLst/>
          </a:prstGeom>
        </p:spPr>
        <p:txBody>
          <a:bodyPr lIns="90000" r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A6572B7-AFA2-4500-B688-3B686EB73CDD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15938" y="6000377"/>
            <a:ext cx="5162550" cy="4826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="1">
                <a:solidFill>
                  <a:schemeClr val="accent4"/>
                </a:solidFill>
                <a:latin typeface="+mn-lt"/>
              </a:defRPr>
            </a:lvl1pPr>
            <a:lvl2pPr marL="457205" indent="0">
              <a:buNone/>
              <a:defRPr sz="1800" b="1">
                <a:solidFill>
                  <a:schemeClr val="bg1"/>
                </a:solidFill>
              </a:defRPr>
            </a:lvl2pPr>
            <a:lvl3pPr marL="914411" indent="0">
              <a:buNone/>
              <a:defRPr sz="1800" b="1">
                <a:solidFill>
                  <a:schemeClr val="bg1"/>
                </a:solidFill>
              </a:defRPr>
            </a:lvl3pPr>
            <a:lvl4pPr marL="1371617" indent="0">
              <a:buNone/>
              <a:defRPr sz="1800" b="1">
                <a:solidFill>
                  <a:schemeClr val="bg1"/>
                </a:solidFill>
              </a:defRPr>
            </a:lvl4pPr>
            <a:lvl5pPr marL="1828823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 descr="A picture containing drawing, game&#10;&#10;Description automatically generated">
            <a:extLst>
              <a:ext uri="{FF2B5EF4-FFF2-40B4-BE49-F238E27FC236}">
                <a16:creationId xmlns:a16="http://schemas.microsoft.com/office/drawing/2014/main" id="{5CC37837-AA5D-4C2F-9590-9A31DBAB89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375023"/>
            <a:ext cx="3391839" cy="12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Plai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FA7B30A-680A-4ECC-B51F-F2554928DC8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FA7B30A-680A-4ECC-B51F-F2554928D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273E70C6-7118-4AD9-8652-8CB50D24481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D150936-3E75-4F18-AD0C-87322F84FB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1724" y="4416093"/>
            <a:ext cx="4982273" cy="1226317"/>
          </a:xfrm>
          <a:prstGeom prst="rect">
            <a:avLst/>
          </a:prstGeom>
        </p:spPr>
        <p:txBody>
          <a:bodyPr lIns="90000" rIns="0" anchor="ctr" anchorCtr="0"/>
          <a:lstStyle>
            <a:lvl1pPr algn="l">
              <a:lnSpc>
                <a:spcPct val="100000"/>
              </a:lnSpc>
              <a:defRPr sz="32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88102D-E260-41B6-B9FB-5FD6F85135D7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046ED-C9E4-4FE0-A2B9-44060B104C05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467EED-AB87-4676-86FF-46D5312C566B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646" y="4425729"/>
            <a:ext cx="0" cy="1184086"/>
          </a:xfrm>
          <a:prstGeom prst="line">
            <a:avLst/>
          </a:prstGeom>
          <a:ln w="41275">
            <a:gradFill>
              <a:gsLst>
                <a:gs pos="3540">
                  <a:schemeClr val="bg1"/>
                </a:gs>
                <a:gs pos="5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ABCCEF0-115C-456D-91A4-FA4F75102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12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r="27380" b="17395"/>
          <a:stretch/>
        </p:blipFill>
        <p:spPr>
          <a:xfrm>
            <a:off x="6143997" y="544548"/>
            <a:ext cx="6048003" cy="60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8C9C037-E89B-41D5-912E-794E0F1D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44" y="1429323"/>
            <a:ext cx="11520000" cy="4854651"/>
          </a:xfrm>
          <a:prstGeom prst="rect">
            <a:avLst/>
          </a:prstGeom>
        </p:spPr>
        <p:txBody>
          <a:bodyPr rIns="3600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30000"/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30000"/>
              <a:defRPr sz="180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3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32EBBA4-1D85-4811-AA1E-E76AF714C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044" y="336551"/>
            <a:ext cx="11256594" cy="628342"/>
          </a:xfrm>
          <a:prstGeom prst="rect">
            <a:avLst/>
          </a:prstGeom>
        </p:spPr>
        <p:txBody>
          <a:bodyPr b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DC42ABC-6D56-4881-8C4B-0BE8233BC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C910D3-140F-41E7-8BCC-939A1C27ED9E}"/>
              </a:ext>
            </a:extLst>
          </p:cNvPr>
          <p:cNvCxnSpPr>
            <a:cxnSpLocks/>
          </p:cNvCxnSpPr>
          <p:nvPr userDrawn="1"/>
        </p:nvCxnSpPr>
        <p:spPr>
          <a:xfrm>
            <a:off x="0" y="1110418"/>
            <a:ext cx="12192000" cy="0"/>
          </a:xfrm>
          <a:prstGeom prst="line">
            <a:avLst/>
          </a:prstGeom>
          <a:ln w="41275"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432EBBA4-1D85-4811-AA1E-E76AF714C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044" y="336551"/>
            <a:ext cx="11256594" cy="628342"/>
          </a:xfrm>
          <a:prstGeom prst="rect">
            <a:avLst/>
          </a:prstGeom>
        </p:spPr>
        <p:txBody>
          <a:bodyPr bIns="0" anchor="b" anchorCtr="0"/>
          <a:lstStyle>
            <a:lvl1pPr algn="l">
              <a:lnSpc>
                <a:spcPct val="100000"/>
              </a:lnSpc>
              <a:defRPr sz="2800" b="1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DC42ABC-6D56-4881-8C4B-0BE8233BC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C0A12F-6B20-46A4-AD7C-49724D94D4C8}"/>
              </a:ext>
            </a:extLst>
          </p:cNvPr>
          <p:cNvCxnSpPr>
            <a:cxnSpLocks/>
          </p:cNvCxnSpPr>
          <p:nvPr userDrawn="1"/>
        </p:nvCxnSpPr>
        <p:spPr>
          <a:xfrm>
            <a:off x="0" y="1110418"/>
            <a:ext cx="12192000" cy="0"/>
          </a:xfrm>
          <a:prstGeom prst="line">
            <a:avLst/>
          </a:prstGeom>
          <a:ln w="41275">
            <a:gradFill flip="none" rotWithShape="1">
              <a:gsLst>
                <a:gs pos="54000">
                  <a:schemeClr val="bg1">
                    <a:lumMod val="85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09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81DD06-8161-4AD2-BCE4-4952CB982BAD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EBE1-84B3-462F-A8AF-DB1C9E9028AF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138158-CF27-4259-A8F1-39521CA77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5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8CC809-5948-4B34-8C4E-AF3DAC94E4A8}"/>
              </a:ext>
            </a:extLst>
          </p:cNvPr>
          <p:cNvSpPr/>
          <p:nvPr userDrawn="1"/>
        </p:nvSpPr>
        <p:spPr>
          <a:xfrm>
            <a:off x="0" y="6611551"/>
            <a:ext cx="12192000" cy="24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64AC3-F82A-4C03-931D-3BCFE0A830D3}"/>
              </a:ext>
            </a:extLst>
          </p:cNvPr>
          <p:cNvSpPr txBox="1"/>
          <p:nvPr userDrawn="1"/>
        </p:nvSpPr>
        <p:spPr>
          <a:xfrm>
            <a:off x="0" y="663464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© Symphony RetailAI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4343DA4-CEE4-4DBF-AD64-A193BCC6E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785" y="6615752"/>
            <a:ext cx="369628" cy="23775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00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350EF9D4-F7D5-4407-84F6-7298220EE71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A16FA-B29C-4D19-8742-C01DD9B88E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16262" y="-1"/>
            <a:ext cx="679151" cy="6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4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65" r:id="rId2"/>
    <p:sldLayoutId id="2147483966" r:id="rId3"/>
    <p:sldLayoutId id="2147483967" r:id="rId4"/>
    <p:sldLayoutId id="2147483968" r:id="rId5"/>
    <p:sldLayoutId id="2147483940" r:id="rId6"/>
    <p:sldLayoutId id="2147483872" r:id="rId7"/>
    <p:sldLayoutId id="2147483937" r:id="rId8"/>
    <p:sldLayoutId id="2147483922" r:id="rId9"/>
    <p:sldLayoutId id="2147483890" r:id="rId10"/>
    <p:sldLayoutId id="2147483957" r:id="rId11"/>
    <p:sldLayoutId id="2147483964" r:id="rId12"/>
    <p:sldLayoutId id="2147483900" r:id="rId13"/>
    <p:sldLayoutId id="214748393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15.png"/><Relationship Id="rId7" Type="http://schemas.openxmlformats.org/officeDocument/2006/relationships/image" Target="../media/image2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slide" Target="slide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3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5.png"/><Relationship Id="rId7" Type="http://schemas.openxmlformats.org/officeDocument/2006/relationships/slide" Target="slide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slide" Target="slide4.xm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slide" Target="slide5.xm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slide" Target="slide8.xml"/><Relationship Id="rId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2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slide" Target="slide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F1398-405A-4DE6-A681-586F1CF43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Where drill down module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F362D-27A5-42D4-9538-BDFB2E4EB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August 2021</a:t>
            </a:r>
          </a:p>
        </p:txBody>
      </p:sp>
    </p:spTree>
    <p:extLst>
      <p:ext uri="{BB962C8B-B14F-4D97-AF65-F5344CB8AC3E}">
        <p14:creationId xmlns:p14="http://schemas.microsoft.com/office/powerpoint/2010/main" val="40615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361947" y="1814038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54D324-845E-4EC3-A62A-04081509C8E8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Quality Driven Trip Penetration by week for division Northern California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367B19-343B-41A5-9A8D-4553E4B2D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26077"/>
          <a:stretch/>
        </p:blipFill>
        <p:spPr>
          <a:xfrm>
            <a:off x="5831720" y="1796918"/>
            <a:ext cx="567996" cy="207348"/>
          </a:xfrm>
          <a:prstGeom prst="rect">
            <a:avLst/>
          </a:prstGeom>
        </p:spPr>
      </p:pic>
      <p:sp>
        <p:nvSpPr>
          <p:cNvPr id="24" name="Rectangle 23">
            <a:hlinkClick r:id="rId5" action="ppaction://hlinksldjump"/>
            <a:extLst>
              <a:ext uri="{FF2B5EF4-FFF2-40B4-BE49-F238E27FC236}">
                <a16:creationId xmlns:a16="http://schemas.microsoft.com/office/drawing/2014/main" id="{27384B3D-82D1-4485-B8BB-21E5E463D776}"/>
              </a:ext>
            </a:extLst>
          </p:cNvPr>
          <p:cNvSpPr/>
          <p:nvPr/>
        </p:nvSpPr>
        <p:spPr>
          <a:xfrm>
            <a:off x="5756744" y="1796918"/>
            <a:ext cx="731520" cy="33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D8F07-C2BA-4796-B58B-21CCB52BDBCA}"/>
              </a:ext>
            </a:extLst>
          </p:cNvPr>
          <p:cNvSpPr/>
          <p:nvPr/>
        </p:nvSpPr>
        <p:spPr>
          <a:xfrm>
            <a:off x="1361947" y="1814038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718F2B-3897-41B1-A07D-90FEBECB42B9}"/>
              </a:ext>
            </a:extLst>
          </p:cNvPr>
          <p:cNvSpPr txBox="1"/>
          <p:nvPr/>
        </p:nvSpPr>
        <p:spPr>
          <a:xfrm>
            <a:off x="7372350" y="2582120"/>
            <a:ext cx="2980248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</a:rPr>
              <a:t>Toothpase</a:t>
            </a:r>
            <a:r>
              <a:rPr lang="en-US" sz="1600" dirty="0">
                <a:solidFill>
                  <a:schemeClr val="accent1"/>
                </a:solidFill>
              </a:rPr>
              <a:t> promotions</a:t>
            </a:r>
            <a:r>
              <a:rPr lang="en-US" sz="1200" dirty="0">
                <a:solidFill>
                  <a:schemeClr val="accent1"/>
                </a:solidFill>
              </a:rPr>
              <a:t> have been </a:t>
            </a:r>
            <a:r>
              <a:rPr lang="en-US" sz="1600" dirty="0">
                <a:solidFill>
                  <a:srgbClr val="C00000"/>
                </a:solidFill>
              </a:rPr>
              <a:t>cut</a:t>
            </a:r>
            <a:r>
              <a:rPr lang="en-US" sz="1200" dirty="0">
                <a:solidFill>
                  <a:schemeClr val="accent1"/>
                </a:solidFill>
              </a:rPr>
              <a:t> on key promo lines for Quality Driven customers that have not been recovered by new promotions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Promotions on </a:t>
            </a:r>
            <a:r>
              <a:rPr lang="en-US" sz="1600" dirty="0">
                <a:solidFill>
                  <a:schemeClr val="accent1"/>
                </a:solidFill>
              </a:rPr>
              <a:t>Colgate Whitening Toothpaste </a:t>
            </a:r>
            <a:r>
              <a:rPr lang="en-US" sz="1200" dirty="0">
                <a:solidFill>
                  <a:schemeClr val="accent1"/>
                </a:solidFill>
              </a:rPr>
              <a:t>last year generated incremental </a:t>
            </a:r>
            <a:r>
              <a:rPr lang="en-US" sz="1600" dirty="0">
                <a:solidFill>
                  <a:schemeClr val="accent4"/>
                </a:solidFill>
              </a:rPr>
              <a:t>$496k </a:t>
            </a:r>
            <a:r>
              <a:rPr lang="en-US" sz="1200" dirty="0">
                <a:solidFill>
                  <a:schemeClr val="accent1"/>
                </a:solidFill>
              </a:rPr>
              <a:t>with Quality Driven customers that were not repeated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Recommended Action</a:t>
            </a:r>
            <a:r>
              <a:rPr lang="en-US" sz="1200" dirty="0">
                <a:solidFill>
                  <a:schemeClr val="accent1"/>
                </a:solidFill>
              </a:rPr>
              <a:t>:  Ensure competitive promotion price available for Quality and Promo driven customers, with Colgate the most important brand to include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B6054E-5FDB-4E5B-9FCD-1C9996AD9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469" y="2082983"/>
            <a:ext cx="6686550" cy="3524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73ACAD-ECCF-4051-952F-565C7AFC69EE}"/>
              </a:ext>
            </a:extLst>
          </p:cNvPr>
          <p:cNvSpPr/>
          <p:nvPr/>
        </p:nvSpPr>
        <p:spPr>
          <a:xfrm>
            <a:off x="1369448" y="2114955"/>
            <a:ext cx="7347698" cy="27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Last year promotions not repeated this year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C611B1C-005D-48C1-8D4D-8944CC485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439" y="2881195"/>
            <a:ext cx="6003201" cy="132967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E29A0C-0993-44C8-8768-1D8272DE1355}"/>
              </a:ext>
            </a:extLst>
          </p:cNvPr>
          <p:cNvSpPr/>
          <p:nvPr/>
        </p:nvSpPr>
        <p:spPr>
          <a:xfrm>
            <a:off x="1313712" y="3276199"/>
            <a:ext cx="6020276" cy="4453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Click r:id="rId8" action="ppaction://hlinksldjump"/>
            <a:extLst>
              <a:ext uri="{FF2B5EF4-FFF2-40B4-BE49-F238E27FC236}">
                <a16:creationId xmlns:a16="http://schemas.microsoft.com/office/drawing/2014/main" id="{7A29699A-BC29-435E-ACD0-CD4C33D4390F}"/>
              </a:ext>
            </a:extLst>
          </p:cNvPr>
          <p:cNvSpPr/>
          <p:nvPr/>
        </p:nvSpPr>
        <p:spPr>
          <a:xfrm>
            <a:off x="9952074" y="1368250"/>
            <a:ext cx="752837" cy="46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18AB8-A945-44B2-A102-AA012AAE7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B730132-912A-4F9D-9920-19D88045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60" y="857250"/>
            <a:ext cx="10611293" cy="596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5323A278-8A59-4E3C-B8AC-0BEE5EB9239F}"/>
              </a:ext>
            </a:extLst>
          </p:cNvPr>
          <p:cNvSpPr/>
          <p:nvPr/>
        </p:nvSpPr>
        <p:spPr>
          <a:xfrm>
            <a:off x="9732397" y="2663687"/>
            <a:ext cx="352632" cy="318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685C5E8A-7BF8-4393-8D30-6E48D60790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4207" y="3009548"/>
            <a:ext cx="425764" cy="1935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09EFC0-734E-4D69-B7B7-25E26C1C6303}"/>
              </a:ext>
            </a:extLst>
          </p:cNvPr>
          <p:cNvSpPr/>
          <p:nvPr/>
        </p:nvSpPr>
        <p:spPr>
          <a:xfrm>
            <a:off x="1819889" y="4082902"/>
            <a:ext cx="691116" cy="19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Sales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D2E95-C595-48C4-A3BF-30F4D9D1AC80}"/>
              </a:ext>
            </a:extLst>
          </p:cNvPr>
          <p:cNvSpPr/>
          <p:nvPr/>
        </p:nvSpPr>
        <p:spPr>
          <a:xfrm>
            <a:off x="1821614" y="4352093"/>
            <a:ext cx="691116" cy="19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Units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2B0008-1B99-48DC-A4EF-7A8515A9B5ED}"/>
              </a:ext>
            </a:extLst>
          </p:cNvPr>
          <p:cNvSpPr/>
          <p:nvPr/>
        </p:nvSpPr>
        <p:spPr>
          <a:xfrm>
            <a:off x="1810981" y="4610651"/>
            <a:ext cx="1059809" cy="191386"/>
          </a:xfrm>
          <a:prstGeom prst="rect">
            <a:avLst/>
          </a:prstGeom>
          <a:solidFill>
            <a:srgbClr val="D4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74CB4E-0C80-4DB2-B3F6-D94CB65F8E5C}"/>
              </a:ext>
            </a:extLst>
          </p:cNvPr>
          <p:cNvSpPr/>
          <p:nvPr/>
        </p:nvSpPr>
        <p:spPr>
          <a:xfrm>
            <a:off x="1809256" y="5480107"/>
            <a:ext cx="1072165" cy="191386"/>
          </a:xfrm>
          <a:prstGeom prst="rect">
            <a:avLst/>
          </a:prstGeom>
          <a:solidFill>
            <a:srgbClr val="D4D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b="1" dirty="0">
                <a:solidFill>
                  <a:schemeClr val="tx1"/>
                </a:solidFill>
              </a:rPr>
              <a:t>PROMOTION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586CF6-B1FC-4B43-A25C-54EF48D002A5}"/>
              </a:ext>
            </a:extLst>
          </p:cNvPr>
          <p:cNvSpPr/>
          <p:nvPr/>
        </p:nvSpPr>
        <p:spPr>
          <a:xfrm>
            <a:off x="1816442" y="4840688"/>
            <a:ext cx="1235102" cy="327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Households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12D3C5-CC01-43E2-B8C5-44184056A629}"/>
              </a:ext>
            </a:extLst>
          </p:cNvPr>
          <p:cNvSpPr/>
          <p:nvPr/>
        </p:nvSpPr>
        <p:spPr>
          <a:xfrm>
            <a:off x="1793261" y="5162420"/>
            <a:ext cx="1229930" cy="24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Primary penetration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2E5D1-1E3D-43E6-96BE-7DB86FCCA37F}"/>
              </a:ext>
            </a:extLst>
          </p:cNvPr>
          <p:cNvSpPr/>
          <p:nvPr/>
        </p:nvSpPr>
        <p:spPr>
          <a:xfrm>
            <a:off x="1819889" y="5728034"/>
            <a:ext cx="1229930" cy="24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Markdown $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2C17F-62FE-463C-8154-CAC5CF398743}"/>
              </a:ext>
            </a:extLst>
          </p:cNvPr>
          <p:cNvSpPr/>
          <p:nvPr/>
        </p:nvSpPr>
        <p:spPr>
          <a:xfrm>
            <a:off x="1787991" y="6008658"/>
            <a:ext cx="1229930" cy="24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</a:rPr>
              <a:t>% Good promotions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19DCF-74A5-4834-8F97-B367E93AFB98}"/>
              </a:ext>
            </a:extLst>
          </p:cNvPr>
          <p:cNvSpPr/>
          <p:nvPr/>
        </p:nvSpPr>
        <p:spPr>
          <a:xfrm>
            <a:off x="3710764" y="4029739"/>
            <a:ext cx="457200" cy="26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accent2"/>
                </a:solidFill>
              </a:rPr>
              <a:t>3.1%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226480-B78E-46D9-8BE7-2CDEC13F19C9}"/>
              </a:ext>
            </a:extLst>
          </p:cNvPr>
          <p:cNvSpPr/>
          <p:nvPr/>
        </p:nvSpPr>
        <p:spPr>
          <a:xfrm>
            <a:off x="4873312" y="4033365"/>
            <a:ext cx="457200" cy="26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accent2"/>
                </a:solidFill>
              </a:rPr>
              <a:t>3.1%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D40070-18BF-4815-A6CD-C284F01B485B}"/>
              </a:ext>
            </a:extLst>
          </p:cNvPr>
          <p:cNvSpPr/>
          <p:nvPr/>
        </p:nvSpPr>
        <p:spPr>
          <a:xfrm>
            <a:off x="6078335" y="4026276"/>
            <a:ext cx="457200" cy="26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accent2"/>
                </a:solidFill>
              </a:rPr>
              <a:t>3.1%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E81884-D5A5-4CA7-82A7-D69519D167DE}"/>
              </a:ext>
            </a:extLst>
          </p:cNvPr>
          <p:cNvSpPr/>
          <p:nvPr/>
        </p:nvSpPr>
        <p:spPr>
          <a:xfrm>
            <a:off x="8522043" y="2694584"/>
            <a:ext cx="1562986" cy="38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Toggle: actual and vs LY values</a:t>
            </a:r>
          </a:p>
        </p:txBody>
      </p:sp>
    </p:spTree>
    <p:extLst>
      <p:ext uri="{BB962C8B-B14F-4D97-AF65-F5344CB8AC3E}">
        <p14:creationId xmlns:p14="http://schemas.microsoft.com/office/powerpoint/2010/main" val="3165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361947" y="1814038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D568C-251D-49E7-B434-AB3555B3C626}"/>
              </a:ext>
            </a:extLst>
          </p:cNvPr>
          <p:cNvSpPr txBox="1"/>
          <p:nvPr/>
        </p:nvSpPr>
        <p:spPr>
          <a:xfrm>
            <a:off x="1775037" y="2283790"/>
            <a:ext cx="4293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Top actions with most opportunity</a:t>
            </a:r>
            <a:endParaRPr lang="en-US" sz="105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A4D1-77A3-4D43-9373-94388FD7302C}"/>
              </a:ext>
            </a:extLst>
          </p:cNvPr>
          <p:cNvSpPr txBox="1"/>
          <p:nvPr/>
        </p:nvSpPr>
        <p:spPr>
          <a:xfrm>
            <a:off x="1839402" y="3134301"/>
            <a:ext cx="728074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Division</a:t>
            </a:r>
            <a:r>
              <a:rPr lang="en-US" sz="1600" dirty="0">
                <a:solidFill>
                  <a:schemeClr val="accent1"/>
                </a:solidFill>
              </a:rPr>
              <a:t>: Northern California, </a:t>
            </a:r>
            <a:r>
              <a:rPr lang="en-US" sz="1200" dirty="0">
                <a:solidFill>
                  <a:schemeClr val="accent1"/>
                </a:solidFill>
              </a:rPr>
              <a:t>Category</a:t>
            </a:r>
            <a:r>
              <a:rPr lang="en-US" sz="1600" dirty="0">
                <a:solidFill>
                  <a:schemeClr val="accent1"/>
                </a:solidFill>
              </a:rPr>
              <a:t>: Toothpaste: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Bring back promotions on Colgate that drive Quality Driven customers. These promotions brought incremental $496k to the category from increased Quality Driven penetration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Division: </a:t>
            </a:r>
            <a:r>
              <a:rPr lang="en-US" sz="1600" dirty="0">
                <a:solidFill>
                  <a:schemeClr val="accent1"/>
                </a:solidFill>
              </a:rPr>
              <a:t>Shaw’s</a:t>
            </a:r>
            <a:r>
              <a:rPr lang="en-US" sz="1200" dirty="0">
                <a:solidFill>
                  <a:schemeClr val="accent1"/>
                </a:solidFill>
              </a:rPr>
              <a:t>, Category: </a:t>
            </a:r>
            <a:r>
              <a:rPr lang="en-US" sz="1600" dirty="0">
                <a:solidFill>
                  <a:schemeClr val="accent1"/>
                </a:solidFill>
              </a:rPr>
              <a:t>Oral Rinse: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Bring pricing on 5 key items back in line with market, to increase Price Driven penetration by 5%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Division </a:t>
            </a:r>
            <a:r>
              <a:rPr lang="en-US" sz="1600" dirty="0">
                <a:solidFill>
                  <a:schemeClr val="accent1"/>
                </a:solidFill>
              </a:rPr>
              <a:t>Northern California, </a:t>
            </a:r>
            <a:r>
              <a:rPr lang="en-US" sz="1200" dirty="0">
                <a:solidFill>
                  <a:schemeClr val="accent1"/>
                </a:solidFill>
              </a:rPr>
              <a:t>Category: </a:t>
            </a:r>
            <a:r>
              <a:rPr lang="en-US" sz="1600" dirty="0">
                <a:solidFill>
                  <a:schemeClr val="accent1"/>
                </a:solidFill>
              </a:rPr>
              <a:t>Deodorant</a:t>
            </a:r>
            <a:r>
              <a:rPr lang="en-US" sz="1200" dirty="0">
                <a:solidFill>
                  <a:schemeClr val="accent1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Bring back or launch alternative for discontinued Sure brand which was highly incremental to the category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129EFF-5245-41A2-9CFD-D7D81DF2E4AF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Quality Driven Trip Penetration by week by focus division by category</a:t>
            </a:r>
          </a:p>
        </p:txBody>
      </p:sp>
      <p:sp>
        <p:nvSpPr>
          <p:cNvPr id="22" name="Rectangle 21">
            <a:hlinkClick r:id="rId4" action="ppaction://hlinksldjump"/>
            <a:extLst>
              <a:ext uri="{FF2B5EF4-FFF2-40B4-BE49-F238E27FC236}">
                <a16:creationId xmlns:a16="http://schemas.microsoft.com/office/drawing/2014/main" id="{F3B58BBA-8465-4B3E-9854-5BC542414C50}"/>
              </a:ext>
            </a:extLst>
          </p:cNvPr>
          <p:cNvSpPr/>
          <p:nvPr/>
        </p:nvSpPr>
        <p:spPr>
          <a:xfrm>
            <a:off x="9994790" y="1368250"/>
            <a:ext cx="487681" cy="477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BC8847-7E0F-431F-A5B7-813992F0D8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6FB"/>
              </a:clrFrom>
              <a:clrTo>
                <a:srgbClr val="F2F6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1519" y="2225393"/>
            <a:ext cx="371022" cy="4397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93BAF7-5520-40AD-8D1E-00F78A3B00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26077"/>
          <a:stretch/>
        </p:blipFill>
        <p:spPr>
          <a:xfrm>
            <a:off x="5831720" y="1796918"/>
            <a:ext cx="567996" cy="207348"/>
          </a:xfrm>
          <a:prstGeom prst="rect">
            <a:avLst/>
          </a:prstGeom>
        </p:spPr>
      </p:pic>
      <p:sp>
        <p:nvSpPr>
          <p:cNvPr id="16" name="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3EB5B128-2FB5-40CE-B467-CB6595A8CD38}"/>
              </a:ext>
            </a:extLst>
          </p:cNvPr>
          <p:cNvSpPr/>
          <p:nvPr/>
        </p:nvSpPr>
        <p:spPr>
          <a:xfrm>
            <a:off x="10050449" y="1432307"/>
            <a:ext cx="302149" cy="381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C44C89-0B55-419D-9D1B-F6F660D144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100" b="26790"/>
          <a:stretch/>
        </p:blipFill>
        <p:spPr>
          <a:xfrm>
            <a:off x="9502299" y="3163007"/>
            <a:ext cx="190603" cy="149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EDAEF3-D0F1-47B8-87D7-642C85301F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100" b="26790"/>
          <a:stretch/>
        </p:blipFill>
        <p:spPr>
          <a:xfrm>
            <a:off x="9502299" y="5438289"/>
            <a:ext cx="190603" cy="14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5F2732-1A91-4113-B6D2-DF0C345821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100" b="26790"/>
          <a:stretch/>
        </p:blipFill>
        <p:spPr>
          <a:xfrm>
            <a:off x="9491581" y="4377727"/>
            <a:ext cx="190603" cy="149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F8A868-DCB3-4F8F-93D3-D68D7FAC7EC0}"/>
              </a:ext>
            </a:extLst>
          </p:cNvPr>
          <p:cNvSpPr/>
          <p:nvPr/>
        </p:nvSpPr>
        <p:spPr>
          <a:xfrm rot="2874335">
            <a:off x="9879038" y="2488545"/>
            <a:ext cx="4348716" cy="445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2953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CD4D4-64D0-4286-923D-E9557983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44" y="1429324"/>
            <a:ext cx="5131091" cy="2589784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Division breakdown intelligence included in Weekly Sales / Cat Review /Watchlists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6B120-5DEA-48F4-94B8-AC637F5C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priority actions for v1 release for National</a:t>
            </a:r>
            <a:br>
              <a:rPr lang="en-US" dirty="0"/>
            </a:br>
            <a:r>
              <a:rPr lang="en-US" sz="2000" b="0" dirty="0"/>
              <a:t>To be discussed / validated / scoped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F5602-9C13-4158-9D2D-AA7EA5A11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87182" y="6615753"/>
            <a:ext cx="369628" cy="237752"/>
          </a:xfrm>
        </p:spPr>
        <p:txBody>
          <a:bodyPr/>
          <a:lstStyle/>
          <a:p>
            <a:fld id="{350EF9D4-F7D5-4407-84F6-7298220EE710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00BA8-B897-4BBD-A96C-216D928C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72" y="2014114"/>
            <a:ext cx="3341195" cy="1675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956121-08CA-4204-9542-810DDC92DBEB}"/>
              </a:ext>
            </a:extLst>
          </p:cNvPr>
          <p:cNvSpPr/>
          <p:nvPr/>
        </p:nvSpPr>
        <p:spPr>
          <a:xfrm>
            <a:off x="334044" y="1429323"/>
            <a:ext cx="5248049" cy="5092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C183E99-D431-4E4E-A51D-51E4AC0B1593}"/>
              </a:ext>
            </a:extLst>
          </p:cNvPr>
          <p:cNvSpPr txBox="1">
            <a:spLocks/>
          </p:cNvSpPr>
          <p:nvPr/>
        </p:nvSpPr>
        <p:spPr>
          <a:xfrm>
            <a:off x="6096000" y="1429326"/>
            <a:ext cx="5114390" cy="2589784"/>
          </a:xfrm>
          <a:prstGeom prst="rect">
            <a:avLst/>
          </a:prstGeom>
        </p:spPr>
        <p:txBody>
          <a:bodyPr rIns="36000">
            <a:noAutofit/>
          </a:bodyPr>
          <a:lstStyle>
            <a:lvl1pPr marL="228604" indent="-228604" algn="l" defTabSz="9144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9" indent="-228604" algn="l" defTabSz="9144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15" indent="-228604" algn="l" defTabSz="914411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4"/>
              </a:buClr>
              <a:buSzPct val="13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21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27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32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Where breakdown available within each sales tree node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952B02-0E90-44CD-A0F9-59C1F6B1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32" y="2014114"/>
            <a:ext cx="3866549" cy="1619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BEF997-E47D-45CC-B3AB-E54D1F341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32" y="3583490"/>
            <a:ext cx="3866549" cy="17394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48249C-6921-4592-BE11-ABE49BC41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72" y="3715945"/>
            <a:ext cx="3341195" cy="13242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E297B4-A338-462A-80D2-0B85D63AD9A3}"/>
              </a:ext>
            </a:extLst>
          </p:cNvPr>
          <p:cNvSpPr/>
          <p:nvPr/>
        </p:nvSpPr>
        <p:spPr>
          <a:xfrm>
            <a:off x="5962341" y="1429326"/>
            <a:ext cx="5248049" cy="509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D1A7A-9EC3-4A87-87FC-EF0EC12F5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972" y="5081198"/>
            <a:ext cx="3341195" cy="1390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D4F37A-7A7C-416F-A8D7-00236B22B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032" y="5202607"/>
            <a:ext cx="3341195" cy="13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008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2" y="3005005"/>
            <a:ext cx="5823004" cy="31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Sales are up because of more customers making trips to the store,  however items from the desk are being bought in fewer baskets than last year (-4.6%), particularly with Quality Driven customers (-7.2%)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338996"/>
            <a:ext cx="5527481" cy="22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coming from a decline in trip penetration with Quality Driven customers.   </a:t>
            </a:r>
            <a:r>
              <a:rPr lang="en-US" sz="800" dirty="0">
                <a:solidFill>
                  <a:schemeClr val="accent4"/>
                </a:solidFill>
              </a:rPr>
              <a:t>Actions with 500k opportunity identified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69A35-5963-4174-87A2-933628193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0" b="26790"/>
          <a:stretch/>
        </p:blipFill>
        <p:spPr>
          <a:xfrm>
            <a:off x="6449741" y="3024883"/>
            <a:ext cx="190603" cy="14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497C0-D49A-40B9-9026-811F57EA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0" b="26790"/>
          <a:stretch/>
        </p:blipFill>
        <p:spPr>
          <a:xfrm>
            <a:off x="6449741" y="3338996"/>
            <a:ext cx="190603" cy="14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2EA00-A131-4382-AA04-B90D27126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0" b="26790"/>
          <a:stretch/>
        </p:blipFill>
        <p:spPr>
          <a:xfrm>
            <a:off x="6449741" y="3741787"/>
            <a:ext cx="190603" cy="149900"/>
          </a:xfrm>
          <a:prstGeom prst="rect">
            <a:avLst/>
          </a:prstGeom>
        </p:spPr>
      </p:pic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1904DD5-8828-418D-95D7-413AC2129498}"/>
              </a:ext>
            </a:extLst>
          </p:cNvPr>
          <p:cNvSpPr/>
          <p:nvPr/>
        </p:nvSpPr>
        <p:spPr>
          <a:xfrm>
            <a:off x="6329238" y="3625795"/>
            <a:ext cx="405517" cy="500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5BCC63BE-BC19-40B7-93B4-4CFBF760DE3D}"/>
              </a:ext>
            </a:extLst>
          </p:cNvPr>
          <p:cNvSpPr/>
          <p:nvPr/>
        </p:nvSpPr>
        <p:spPr>
          <a:xfrm>
            <a:off x="6329238" y="3005005"/>
            <a:ext cx="461176" cy="22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hlinkClick r:id="rId6" action="ppaction://hlinksldjump"/>
            <a:extLst>
              <a:ext uri="{FF2B5EF4-FFF2-40B4-BE49-F238E27FC236}">
                <a16:creationId xmlns:a16="http://schemas.microsoft.com/office/drawing/2014/main" id="{C37E46D3-3FBD-4EE2-9737-978A57221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32100" b="26790"/>
          <a:stretch/>
        </p:blipFill>
        <p:spPr>
          <a:xfrm>
            <a:off x="5688063" y="3859233"/>
            <a:ext cx="190603" cy="1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426312" y="1799443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F9DE8-AE12-4FF5-A2B6-8F47BAE2BD24}"/>
              </a:ext>
            </a:extLst>
          </p:cNvPr>
          <p:cNvSpPr txBox="1"/>
          <p:nvPr/>
        </p:nvSpPr>
        <p:spPr>
          <a:xfrm>
            <a:off x="7778432" y="2266342"/>
            <a:ext cx="25106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Growth in </a:t>
            </a:r>
            <a:r>
              <a:rPr lang="en-US" sz="1400" dirty="0">
                <a:solidFill>
                  <a:schemeClr val="accent1"/>
                </a:solidFill>
              </a:rPr>
              <a:t>trips</a:t>
            </a:r>
            <a:r>
              <a:rPr lang="en-US" sz="1200" dirty="0">
                <a:solidFill>
                  <a:schemeClr val="accent1"/>
                </a:solidFill>
              </a:rPr>
              <a:t> to the </a:t>
            </a:r>
            <a:r>
              <a:rPr lang="en-US" sz="1400" dirty="0">
                <a:solidFill>
                  <a:schemeClr val="accent1"/>
                </a:solidFill>
              </a:rPr>
              <a:t>overall store </a:t>
            </a:r>
            <a:r>
              <a:rPr lang="en-US" sz="1200" dirty="0">
                <a:solidFill>
                  <a:schemeClr val="accent1"/>
                </a:solidFill>
              </a:rPr>
              <a:t>is increasing category sales by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15%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56923-B194-488A-A896-C834E97F94B1}"/>
              </a:ext>
            </a:extLst>
          </p:cNvPr>
          <p:cNvSpPr txBox="1"/>
          <p:nvPr/>
        </p:nvSpPr>
        <p:spPr>
          <a:xfrm>
            <a:off x="7770078" y="4268257"/>
            <a:ext cx="221953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AIV</a:t>
            </a:r>
            <a:r>
              <a:rPr lang="en-US" sz="1200" dirty="0">
                <a:solidFill>
                  <a:schemeClr val="accent1"/>
                </a:solidFill>
              </a:rPr>
              <a:t> is having a </a:t>
            </a:r>
            <a:r>
              <a:rPr lang="en-US" sz="1200" dirty="0">
                <a:solidFill>
                  <a:schemeClr val="accent4"/>
                </a:solidFill>
              </a:rPr>
              <a:t>positive</a:t>
            </a:r>
            <a:r>
              <a:rPr lang="en-US" sz="1200" dirty="0">
                <a:solidFill>
                  <a:schemeClr val="accent1"/>
                </a:solidFill>
              </a:rPr>
              <a:t> influence on sales driven by a more </a:t>
            </a:r>
            <a:r>
              <a:rPr lang="en-US" sz="1400" dirty="0">
                <a:solidFill>
                  <a:schemeClr val="accent1"/>
                </a:solidFill>
              </a:rPr>
              <a:t>premium mix of items </a:t>
            </a:r>
            <a:r>
              <a:rPr lang="en-US" sz="1200" dirty="0">
                <a:solidFill>
                  <a:schemeClr val="accent1"/>
                </a:solidFill>
              </a:rPr>
              <a:t>being purchased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Overall AIV growth despite </a:t>
            </a:r>
            <a:r>
              <a:rPr lang="en-US" sz="1400" dirty="0">
                <a:solidFill>
                  <a:schemeClr val="accent1"/>
                </a:solidFill>
              </a:rPr>
              <a:t>base prices down 12%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3FEDED-926F-4B4A-9F6C-283C4CDE2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27" y="2341185"/>
            <a:ext cx="6187978" cy="3159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8D43D0-CBAC-4541-8A11-7D786748CB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00" b="26790"/>
          <a:stretch/>
        </p:blipFill>
        <p:spPr>
          <a:xfrm>
            <a:off x="3823585" y="3426974"/>
            <a:ext cx="190603" cy="149900"/>
          </a:xfrm>
          <a:prstGeom prst="rect">
            <a:avLst/>
          </a:prstGeom>
        </p:spPr>
      </p:pic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1B45218-22EC-44AF-BB90-3533E3C4D174}"/>
              </a:ext>
            </a:extLst>
          </p:cNvPr>
          <p:cNvSpPr/>
          <p:nvPr/>
        </p:nvSpPr>
        <p:spPr>
          <a:xfrm>
            <a:off x="3721210" y="3347499"/>
            <a:ext cx="421420" cy="324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AF302A-B628-4EED-BB4E-2AD0E23B8C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989"/>
          <a:stretch/>
        </p:blipFill>
        <p:spPr>
          <a:xfrm>
            <a:off x="1296439" y="5564888"/>
            <a:ext cx="6473639" cy="10551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7141D9-1A67-4726-87FA-3F413AFCA7BD}"/>
              </a:ext>
            </a:extLst>
          </p:cNvPr>
          <p:cNvSpPr/>
          <p:nvPr/>
        </p:nvSpPr>
        <p:spPr>
          <a:xfrm>
            <a:off x="1439148" y="6011210"/>
            <a:ext cx="4959475" cy="18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Show metric comparison view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60CA0-AC31-4FEE-8A76-28313AFAFCF9}"/>
              </a:ext>
            </a:extLst>
          </p:cNvPr>
          <p:cNvSpPr/>
          <p:nvPr/>
        </p:nvSpPr>
        <p:spPr>
          <a:xfrm>
            <a:off x="1439148" y="6334209"/>
            <a:ext cx="4959475" cy="18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Trend metrics</a:t>
            </a:r>
          </a:p>
        </p:txBody>
      </p:sp>
      <p:sp>
        <p:nvSpPr>
          <p:cNvPr id="28" name="Rectangle 27">
            <a:hlinkClick r:id="rId8" action="ppaction://hlinksldjump"/>
            <a:extLst>
              <a:ext uri="{FF2B5EF4-FFF2-40B4-BE49-F238E27FC236}">
                <a16:creationId xmlns:a16="http://schemas.microsoft.com/office/drawing/2014/main" id="{5381E2C8-2630-4018-8A31-052DE71FDF07}"/>
              </a:ext>
            </a:extLst>
          </p:cNvPr>
          <p:cNvSpPr/>
          <p:nvPr/>
        </p:nvSpPr>
        <p:spPr>
          <a:xfrm>
            <a:off x="1439148" y="6003309"/>
            <a:ext cx="2282062" cy="238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hlinkClick r:id="rId9" action="ppaction://hlinksldjump"/>
            <a:extLst>
              <a:ext uri="{FF2B5EF4-FFF2-40B4-BE49-F238E27FC236}">
                <a16:creationId xmlns:a16="http://schemas.microsoft.com/office/drawing/2014/main" id="{0E0B17BC-BFFE-4ADA-BD59-9D204C2C7CF3}"/>
              </a:ext>
            </a:extLst>
          </p:cNvPr>
          <p:cNvSpPr/>
          <p:nvPr/>
        </p:nvSpPr>
        <p:spPr>
          <a:xfrm>
            <a:off x="10017550" y="1368250"/>
            <a:ext cx="399413" cy="394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A74D8-F81F-472B-8616-184265CD00C6}"/>
              </a:ext>
            </a:extLst>
          </p:cNvPr>
          <p:cNvSpPr txBox="1"/>
          <p:nvPr/>
        </p:nvSpPr>
        <p:spPr>
          <a:xfrm>
            <a:off x="7771241" y="3176951"/>
            <a:ext cx="251061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Decline in </a:t>
            </a:r>
            <a:r>
              <a:rPr lang="en-US" sz="1400" dirty="0">
                <a:solidFill>
                  <a:schemeClr val="accent1"/>
                </a:solidFill>
              </a:rPr>
              <a:t>trip penetration, </a:t>
            </a:r>
            <a:r>
              <a:rPr lang="en-US" sz="1200" dirty="0">
                <a:solidFill>
                  <a:schemeClr val="accent1"/>
                </a:solidFill>
              </a:rPr>
              <a:t>particularly </a:t>
            </a:r>
            <a:r>
              <a:rPr lang="en-US" sz="1400" dirty="0">
                <a:solidFill>
                  <a:schemeClr val="accent1"/>
                </a:solidFill>
              </a:rPr>
              <a:t>quality driven </a:t>
            </a:r>
            <a:r>
              <a:rPr lang="en-US" sz="1200" dirty="0">
                <a:solidFill>
                  <a:schemeClr val="accent1"/>
                </a:solidFill>
              </a:rPr>
              <a:t>bringing down sales by </a:t>
            </a:r>
            <a:r>
              <a:rPr lang="en-US" sz="1600" dirty="0">
                <a:solidFill>
                  <a:srgbClr val="C00000"/>
                </a:solidFill>
              </a:rPr>
              <a:t>4.6%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9C79F3-E571-4FC0-814B-39B8B30D180E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Show Sales Tree</a:t>
            </a:r>
          </a:p>
        </p:txBody>
      </p:sp>
    </p:spTree>
    <p:extLst>
      <p:ext uri="{BB962C8B-B14F-4D97-AF65-F5344CB8AC3E}">
        <p14:creationId xmlns:p14="http://schemas.microsoft.com/office/powerpoint/2010/main" val="81109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426312" y="1799443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3FEDED-926F-4B4A-9F6C-283C4CDE2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27" y="2341185"/>
            <a:ext cx="6187978" cy="31595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8D43D0-CBAC-4541-8A11-7D786748CB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00" b="26790"/>
          <a:stretch/>
        </p:blipFill>
        <p:spPr>
          <a:xfrm>
            <a:off x="3823585" y="3426974"/>
            <a:ext cx="190603" cy="149900"/>
          </a:xfrm>
          <a:prstGeom prst="rect">
            <a:avLst/>
          </a:prstGeom>
        </p:spPr>
      </p:pic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81B45218-22EC-44AF-BB90-3533E3C4D174}"/>
              </a:ext>
            </a:extLst>
          </p:cNvPr>
          <p:cNvSpPr/>
          <p:nvPr/>
        </p:nvSpPr>
        <p:spPr>
          <a:xfrm>
            <a:off x="3721210" y="3347499"/>
            <a:ext cx="421420" cy="324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1FF6AD-3E89-4A3A-B92F-E772DF2464FC}"/>
              </a:ext>
            </a:extLst>
          </p:cNvPr>
          <p:cNvSpPr/>
          <p:nvPr/>
        </p:nvSpPr>
        <p:spPr>
          <a:xfrm>
            <a:off x="3838575" y="3418678"/>
            <a:ext cx="1202551" cy="7085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700" dirty="0">
                <a:solidFill>
                  <a:schemeClr val="bg1"/>
                </a:solidFill>
              </a:rPr>
              <a:t>Summary insights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700" dirty="0">
                <a:solidFill>
                  <a:schemeClr val="bg1"/>
                </a:solidFill>
              </a:rPr>
              <a:t>Who?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700" dirty="0">
                <a:solidFill>
                  <a:schemeClr val="bg1"/>
                </a:solidFill>
              </a:rPr>
              <a:t>When?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700" dirty="0">
                <a:solidFill>
                  <a:schemeClr val="bg1"/>
                </a:solidFill>
              </a:rPr>
              <a:t>Where?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700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7406A7-3507-48C6-8216-0E31B6ADB578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Show Sales Tree</a:t>
            </a:r>
          </a:p>
        </p:txBody>
      </p:sp>
      <p:sp>
        <p:nvSpPr>
          <p:cNvPr id="2" name="Rectangle 1">
            <a:hlinkClick r:id="rId7" action="ppaction://hlinksldjump"/>
            <a:extLst>
              <a:ext uri="{FF2B5EF4-FFF2-40B4-BE49-F238E27FC236}">
                <a16:creationId xmlns:a16="http://schemas.microsoft.com/office/drawing/2014/main" id="{47D31ECA-1B0C-45C1-A5E0-BD017E95A84C}"/>
              </a:ext>
            </a:extLst>
          </p:cNvPr>
          <p:cNvSpPr/>
          <p:nvPr/>
        </p:nvSpPr>
        <p:spPr>
          <a:xfrm>
            <a:off x="3838576" y="3776870"/>
            <a:ext cx="733424" cy="153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8" action="ppaction://hlinksldjump"/>
            <a:extLst>
              <a:ext uri="{FF2B5EF4-FFF2-40B4-BE49-F238E27FC236}">
                <a16:creationId xmlns:a16="http://schemas.microsoft.com/office/drawing/2014/main" id="{32D3F079-435A-473D-A4A9-67546C3DC7B2}"/>
              </a:ext>
            </a:extLst>
          </p:cNvPr>
          <p:cNvSpPr/>
          <p:nvPr/>
        </p:nvSpPr>
        <p:spPr>
          <a:xfrm>
            <a:off x="10137913" y="1432307"/>
            <a:ext cx="279050" cy="367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7A4F9-B108-4A47-B0F0-2E90B8B8201A}"/>
              </a:ext>
            </a:extLst>
          </p:cNvPr>
          <p:cNvSpPr txBox="1"/>
          <p:nvPr/>
        </p:nvSpPr>
        <p:spPr>
          <a:xfrm>
            <a:off x="7778432" y="2266342"/>
            <a:ext cx="251061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Growth in </a:t>
            </a:r>
            <a:r>
              <a:rPr lang="en-US" sz="1400" dirty="0">
                <a:solidFill>
                  <a:schemeClr val="accent1"/>
                </a:solidFill>
              </a:rPr>
              <a:t>trips</a:t>
            </a:r>
            <a:r>
              <a:rPr lang="en-US" sz="1200" dirty="0">
                <a:solidFill>
                  <a:schemeClr val="accent1"/>
                </a:solidFill>
              </a:rPr>
              <a:t> to the </a:t>
            </a:r>
            <a:r>
              <a:rPr lang="en-US" sz="1400" dirty="0">
                <a:solidFill>
                  <a:schemeClr val="accent1"/>
                </a:solidFill>
              </a:rPr>
              <a:t>overall store </a:t>
            </a:r>
            <a:r>
              <a:rPr lang="en-US" sz="1200" dirty="0">
                <a:solidFill>
                  <a:schemeClr val="accent1"/>
                </a:solidFill>
              </a:rPr>
              <a:t>is increasing category sales by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15%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492D01-2C77-4D5B-B86F-80616805C454}"/>
              </a:ext>
            </a:extLst>
          </p:cNvPr>
          <p:cNvSpPr txBox="1"/>
          <p:nvPr/>
        </p:nvSpPr>
        <p:spPr>
          <a:xfrm>
            <a:off x="7770078" y="4268257"/>
            <a:ext cx="221953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AIV</a:t>
            </a:r>
            <a:r>
              <a:rPr lang="en-US" sz="1200" dirty="0">
                <a:solidFill>
                  <a:schemeClr val="accent1"/>
                </a:solidFill>
              </a:rPr>
              <a:t> is having a </a:t>
            </a:r>
            <a:r>
              <a:rPr lang="en-US" sz="1200" dirty="0">
                <a:solidFill>
                  <a:schemeClr val="accent4"/>
                </a:solidFill>
              </a:rPr>
              <a:t>positive</a:t>
            </a:r>
            <a:r>
              <a:rPr lang="en-US" sz="1200" dirty="0">
                <a:solidFill>
                  <a:schemeClr val="accent1"/>
                </a:solidFill>
              </a:rPr>
              <a:t> influence on sales driven by a more </a:t>
            </a:r>
            <a:r>
              <a:rPr lang="en-US" sz="1400" dirty="0">
                <a:solidFill>
                  <a:schemeClr val="accent1"/>
                </a:solidFill>
              </a:rPr>
              <a:t>premium mix of items </a:t>
            </a:r>
            <a:r>
              <a:rPr lang="en-US" sz="1200" dirty="0">
                <a:solidFill>
                  <a:schemeClr val="accent1"/>
                </a:solidFill>
              </a:rPr>
              <a:t>being purchased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Overall AIV growth despite </a:t>
            </a:r>
            <a:r>
              <a:rPr lang="en-US" sz="1400" dirty="0">
                <a:solidFill>
                  <a:schemeClr val="accent1"/>
                </a:solidFill>
              </a:rPr>
              <a:t>base prices down 12%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7C6B2A-C1ED-44C1-BDED-FC35E35AAC95}"/>
              </a:ext>
            </a:extLst>
          </p:cNvPr>
          <p:cNvSpPr txBox="1"/>
          <p:nvPr/>
        </p:nvSpPr>
        <p:spPr>
          <a:xfrm>
            <a:off x="7771241" y="3176951"/>
            <a:ext cx="251061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Decline in </a:t>
            </a:r>
            <a:r>
              <a:rPr lang="en-US" sz="1400" dirty="0">
                <a:solidFill>
                  <a:schemeClr val="accent1"/>
                </a:solidFill>
              </a:rPr>
              <a:t>trip penetration, </a:t>
            </a:r>
            <a:r>
              <a:rPr lang="en-US" sz="1200" dirty="0">
                <a:solidFill>
                  <a:schemeClr val="accent1"/>
                </a:solidFill>
              </a:rPr>
              <a:t>particularly </a:t>
            </a:r>
            <a:r>
              <a:rPr lang="en-US" sz="1400" dirty="0">
                <a:solidFill>
                  <a:schemeClr val="accent1"/>
                </a:solidFill>
              </a:rPr>
              <a:t>quality driven </a:t>
            </a:r>
            <a:r>
              <a:rPr lang="en-US" sz="1200" dirty="0">
                <a:solidFill>
                  <a:schemeClr val="accent1"/>
                </a:solidFill>
              </a:rPr>
              <a:t>bringing down sales by </a:t>
            </a:r>
            <a:r>
              <a:rPr lang="en-US" sz="1600" dirty="0">
                <a:solidFill>
                  <a:srgbClr val="C00000"/>
                </a:solidFill>
              </a:rPr>
              <a:t>4.6%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426312" y="1799443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F9DE8-AE12-4FF5-A2B6-8F47BAE2BD24}"/>
              </a:ext>
            </a:extLst>
          </p:cNvPr>
          <p:cNvSpPr txBox="1"/>
          <p:nvPr/>
        </p:nvSpPr>
        <p:spPr>
          <a:xfrm>
            <a:off x="6592185" y="2830780"/>
            <a:ext cx="36349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sz="1200" dirty="0">
                <a:solidFill>
                  <a:schemeClr val="accent1"/>
                </a:solidFill>
              </a:rPr>
              <a:t> divisions driving the overall decline in Trip Penetration:  </a:t>
            </a:r>
            <a:r>
              <a:rPr lang="en-US" sz="1600" dirty="0">
                <a:solidFill>
                  <a:schemeClr val="accent1"/>
                </a:solidFill>
              </a:rPr>
              <a:t>NorCal, </a:t>
            </a:r>
            <a:r>
              <a:rPr lang="en-US" sz="1600" dirty="0" err="1">
                <a:solidFill>
                  <a:schemeClr val="accent1"/>
                </a:solidFill>
              </a:rPr>
              <a:t>Shaws</a:t>
            </a:r>
            <a:r>
              <a:rPr lang="en-US" sz="1600" dirty="0">
                <a:solidFill>
                  <a:schemeClr val="accent1"/>
                </a:solidFill>
              </a:rPr>
              <a:t>, Portland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56923-B194-488A-A896-C834E97F94B1}"/>
              </a:ext>
            </a:extLst>
          </p:cNvPr>
          <p:cNvSpPr txBox="1"/>
          <p:nvPr/>
        </p:nvSpPr>
        <p:spPr>
          <a:xfrm>
            <a:off x="6674131" y="4091557"/>
            <a:ext cx="3265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These 3 divisions are </a:t>
            </a:r>
            <a:r>
              <a:rPr lang="en-US" sz="1600" dirty="0">
                <a:solidFill>
                  <a:srgbClr val="C00000"/>
                </a:solidFill>
              </a:rPr>
              <a:t>decreasing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overall desk </a:t>
            </a:r>
            <a:r>
              <a:rPr lang="en-US" sz="1400" dirty="0">
                <a:solidFill>
                  <a:schemeClr val="accent1"/>
                </a:solidFill>
              </a:rPr>
              <a:t>YOY sales by </a:t>
            </a:r>
            <a:r>
              <a:rPr lang="en-US" dirty="0">
                <a:solidFill>
                  <a:srgbClr val="C00000"/>
                </a:solidFill>
              </a:rPr>
              <a:t>4%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E194F3-3C94-40F7-A0A9-9C5D8B25E0C8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Divisions driving YOY Quality Driven Trip Penetration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74138C-2CFE-4190-BB1B-418358BF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13" y="1960906"/>
            <a:ext cx="3124200" cy="4191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82E2314-10B3-4731-9EA7-587827F1316A}"/>
              </a:ext>
            </a:extLst>
          </p:cNvPr>
          <p:cNvSpPr/>
          <p:nvPr/>
        </p:nvSpPr>
        <p:spPr>
          <a:xfrm>
            <a:off x="1534602" y="2043485"/>
            <a:ext cx="1375575" cy="24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Division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716F1B-DF2B-4AF1-9373-6E955ECB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44" y="1849292"/>
            <a:ext cx="1876425" cy="400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115322-6E50-47A7-B179-EE63A8019A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9009" y="1889764"/>
            <a:ext cx="352425" cy="276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3CFCC9-1D40-475D-8197-91C8C6BC0FB5}"/>
              </a:ext>
            </a:extLst>
          </p:cNvPr>
          <p:cNvSpPr txBox="1"/>
          <p:nvPr/>
        </p:nvSpPr>
        <p:spPr>
          <a:xfrm>
            <a:off x="8512432" y="1873378"/>
            <a:ext cx="1427497" cy="369332"/>
          </a:xfrm>
          <a:prstGeom prst="rect">
            <a:avLst/>
          </a:prstGeom>
          <a:solidFill>
            <a:srgbClr val="E2EAED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Choose comparison metrics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5E9B27-F19E-402E-A25B-333AF0868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210"/>
          <a:stretch/>
        </p:blipFill>
        <p:spPr>
          <a:xfrm>
            <a:off x="1296439" y="6088714"/>
            <a:ext cx="7863464" cy="1176445"/>
          </a:xfrm>
          <a:prstGeom prst="rect">
            <a:avLst/>
          </a:prstGeom>
        </p:spPr>
      </p:pic>
      <p:sp>
        <p:nvSpPr>
          <p:cNvPr id="30" name="Rectangle 29">
            <a:hlinkClick r:id="rId8" action="ppaction://hlinksldjump"/>
            <a:extLst>
              <a:ext uri="{FF2B5EF4-FFF2-40B4-BE49-F238E27FC236}">
                <a16:creationId xmlns:a16="http://schemas.microsoft.com/office/drawing/2014/main" id="{3E7900CD-5B6B-4DA8-B1F6-6A74907DD6AA}"/>
              </a:ext>
            </a:extLst>
          </p:cNvPr>
          <p:cNvSpPr/>
          <p:nvPr/>
        </p:nvSpPr>
        <p:spPr>
          <a:xfrm>
            <a:off x="1431612" y="6615752"/>
            <a:ext cx="4555719" cy="237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Map YOY trip penetration change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69A4CC-CEE9-40C9-840C-A7F4959865E9}"/>
              </a:ext>
            </a:extLst>
          </p:cNvPr>
          <p:cNvSpPr/>
          <p:nvPr/>
        </p:nvSpPr>
        <p:spPr>
          <a:xfrm>
            <a:off x="1431613" y="6933852"/>
            <a:ext cx="4555719" cy="237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Trend YOY trip penetration change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94AECAE-B4F9-46F0-80F7-49D97EC6E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9009" y="6100981"/>
            <a:ext cx="464386" cy="11764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C50C43-626B-407F-B28A-96A98A2D9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780" r="5210"/>
          <a:stretch/>
        </p:blipFill>
        <p:spPr>
          <a:xfrm>
            <a:off x="9159903" y="6094942"/>
            <a:ext cx="1101531" cy="11764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8784C8A-26DE-471B-A74D-E45AE06542D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4450" y="1792999"/>
            <a:ext cx="425764" cy="193529"/>
          </a:xfrm>
          <a:prstGeom prst="rect">
            <a:avLst/>
          </a:prstGeom>
        </p:spPr>
      </p:pic>
      <p:sp>
        <p:nvSpPr>
          <p:cNvPr id="38" name="Rectangle 37">
            <a:hlinkClick r:id="rId11" action="ppaction://hlinksldjump"/>
            <a:extLst>
              <a:ext uri="{FF2B5EF4-FFF2-40B4-BE49-F238E27FC236}">
                <a16:creationId xmlns:a16="http://schemas.microsoft.com/office/drawing/2014/main" id="{A231E95C-AF36-4245-BD08-A58D6C49EFD8}"/>
              </a:ext>
            </a:extLst>
          </p:cNvPr>
          <p:cNvSpPr/>
          <p:nvPr/>
        </p:nvSpPr>
        <p:spPr>
          <a:xfrm>
            <a:off x="5597718" y="1712799"/>
            <a:ext cx="826936" cy="38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12" action="ppaction://hlinksldjump"/>
            <a:extLst>
              <a:ext uri="{FF2B5EF4-FFF2-40B4-BE49-F238E27FC236}">
                <a16:creationId xmlns:a16="http://schemas.microsoft.com/office/drawing/2014/main" id="{B57E4198-2137-4263-A64A-EF8B4CE0881C}"/>
              </a:ext>
            </a:extLst>
          </p:cNvPr>
          <p:cNvSpPr/>
          <p:nvPr/>
        </p:nvSpPr>
        <p:spPr>
          <a:xfrm>
            <a:off x="9939929" y="1368250"/>
            <a:ext cx="606907" cy="521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6BB3B7A-F736-49B5-B2B1-FD9A7ECD18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9224" y="2484829"/>
            <a:ext cx="2866676" cy="342024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30B24DA-8DCE-4276-9623-E0C076FC46B8}"/>
              </a:ext>
            </a:extLst>
          </p:cNvPr>
          <p:cNvCxnSpPr>
            <a:cxnSpLocks/>
          </p:cNvCxnSpPr>
          <p:nvPr/>
        </p:nvCxnSpPr>
        <p:spPr>
          <a:xfrm>
            <a:off x="1517741" y="3886260"/>
            <a:ext cx="3038072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6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426312" y="1799443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E194F3-3C94-40F7-A0A9-9C5D8B25E0C8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Mapped divisions driving YOY Quality Driven Trip Penetration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74138C-2CFE-4190-BB1B-418358BF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13" y="1960906"/>
            <a:ext cx="3124200" cy="4191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82E2314-10B3-4731-9EA7-587827F1316A}"/>
              </a:ext>
            </a:extLst>
          </p:cNvPr>
          <p:cNvSpPr/>
          <p:nvPr/>
        </p:nvSpPr>
        <p:spPr>
          <a:xfrm>
            <a:off x="1534602" y="2043485"/>
            <a:ext cx="1375575" cy="24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Division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716F1B-DF2B-4AF1-9373-6E955ECB6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44" y="1849292"/>
            <a:ext cx="1876425" cy="400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115322-6E50-47A7-B179-EE63A8019A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9009" y="1889764"/>
            <a:ext cx="352425" cy="2762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3CFCC9-1D40-475D-8197-91C8C6BC0FB5}"/>
              </a:ext>
            </a:extLst>
          </p:cNvPr>
          <p:cNvSpPr txBox="1"/>
          <p:nvPr/>
        </p:nvSpPr>
        <p:spPr>
          <a:xfrm>
            <a:off x="8512432" y="1873378"/>
            <a:ext cx="1427497" cy="369332"/>
          </a:xfrm>
          <a:prstGeom prst="rect">
            <a:avLst/>
          </a:prstGeom>
          <a:solidFill>
            <a:srgbClr val="E2EAED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Choose comparison metrics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5E9B27-F19E-402E-A25B-333AF0868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210"/>
          <a:stretch/>
        </p:blipFill>
        <p:spPr>
          <a:xfrm>
            <a:off x="1296439" y="6088714"/>
            <a:ext cx="7863464" cy="117644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E7900CD-5B6B-4DA8-B1F6-6A74907DD6AA}"/>
              </a:ext>
            </a:extLst>
          </p:cNvPr>
          <p:cNvSpPr/>
          <p:nvPr/>
        </p:nvSpPr>
        <p:spPr>
          <a:xfrm>
            <a:off x="1431612" y="6615752"/>
            <a:ext cx="4555719" cy="237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Compare YOY trip penetration change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69A4CC-CEE9-40C9-840C-A7F4959865E9}"/>
              </a:ext>
            </a:extLst>
          </p:cNvPr>
          <p:cNvSpPr/>
          <p:nvPr/>
        </p:nvSpPr>
        <p:spPr>
          <a:xfrm>
            <a:off x="1431613" y="6933852"/>
            <a:ext cx="4555719" cy="237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Trend YOY trip penetration change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94AECAE-B4F9-46F0-80F7-49D97EC6E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9009" y="6100981"/>
            <a:ext cx="464386" cy="11764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C50C43-626B-407F-B28A-96A98A2D99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780" r="5210"/>
          <a:stretch/>
        </p:blipFill>
        <p:spPr>
          <a:xfrm>
            <a:off x="9159903" y="6094942"/>
            <a:ext cx="1101531" cy="11764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8784C8A-26DE-471B-A74D-E45AE06542D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4450" y="1792999"/>
            <a:ext cx="425764" cy="193529"/>
          </a:xfrm>
          <a:prstGeom prst="rect">
            <a:avLst/>
          </a:prstGeom>
        </p:spPr>
      </p:pic>
      <p:sp>
        <p:nvSpPr>
          <p:cNvPr id="38" name="Rectangle 37">
            <a:hlinkClick r:id="rId10" action="ppaction://hlinksldjump"/>
            <a:extLst>
              <a:ext uri="{FF2B5EF4-FFF2-40B4-BE49-F238E27FC236}">
                <a16:creationId xmlns:a16="http://schemas.microsoft.com/office/drawing/2014/main" id="{A231E95C-AF36-4245-BD08-A58D6C49EFD8}"/>
              </a:ext>
            </a:extLst>
          </p:cNvPr>
          <p:cNvSpPr/>
          <p:nvPr/>
        </p:nvSpPr>
        <p:spPr>
          <a:xfrm>
            <a:off x="5597718" y="1712799"/>
            <a:ext cx="826936" cy="38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B80EA6-9548-48CB-9515-0BC9949901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794" y="2668686"/>
            <a:ext cx="5905556" cy="2850393"/>
          </a:xfrm>
          <a:prstGeom prst="rect">
            <a:avLst/>
          </a:prstGeom>
        </p:spPr>
      </p:pic>
      <p:sp>
        <p:nvSpPr>
          <p:cNvPr id="14" name="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1820E46A-C88F-42CB-B55D-8DF1B663BD17}"/>
              </a:ext>
            </a:extLst>
          </p:cNvPr>
          <p:cNvSpPr/>
          <p:nvPr/>
        </p:nvSpPr>
        <p:spPr>
          <a:xfrm>
            <a:off x="9939929" y="1432307"/>
            <a:ext cx="477034" cy="315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75E91-08BC-438F-8535-37FABDF5F453}"/>
              </a:ext>
            </a:extLst>
          </p:cNvPr>
          <p:cNvSpPr txBox="1"/>
          <p:nvPr/>
        </p:nvSpPr>
        <p:spPr>
          <a:xfrm>
            <a:off x="7677150" y="2830780"/>
            <a:ext cx="254999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sz="1200" dirty="0">
                <a:solidFill>
                  <a:schemeClr val="accent1"/>
                </a:solidFill>
              </a:rPr>
              <a:t> divisions driving the overall decline in Trip Penetration:  </a:t>
            </a:r>
            <a:r>
              <a:rPr lang="en-US" sz="1600" dirty="0">
                <a:solidFill>
                  <a:schemeClr val="accent1"/>
                </a:solidFill>
              </a:rPr>
              <a:t>NorCal, </a:t>
            </a:r>
            <a:r>
              <a:rPr lang="en-US" sz="1600" dirty="0" err="1">
                <a:solidFill>
                  <a:schemeClr val="accent1"/>
                </a:solidFill>
              </a:rPr>
              <a:t>Shaws</a:t>
            </a:r>
            <a:r>
              <a:rPr lang="en-US" sz="1600" dirty="0">
                <a:solidFill>
                  <a:schemeClr val="accent1"/>
                </a:solidFill>
              </a:rPr>
              <a:t>, Portland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97732C-63CC-4951-9D99-EB2CAE15E39E}"/>
              </a:ext>
            </a:extLst>
          </p:cNvPr>
          <p:cNvSpPr txBox="1"/>
          <p:nvPr/>
        </p:nvSpPr>
        <p:spPr>
          <a:xfrm>
            <a:off x="7648909" y="4091557"/>
            <a:ext cx="229101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These 3 divisions are </a:t>
            </a:r>
            <a:r>
              <a:rPr lang="en-US" sz="1600" dirty="0">
                <a:solidFill>
                  <a:srgbClr val="C00000"/>
                </a:solidFill>
              </a:rPr>
              <a:t>decreasing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overall desk </a:t>
            </a:r>
            <a:r>
              <a:rPr lang="en-US" sz="1400" dirty="0">
                <a:solidFill>
                  <a:schemeClr val="accent1"/>
                </a:solidFill>
              </a:rPr>
              <a:t>YOY sales by </a:t>
            </a:r>
            <a:r>
              <a:rPr lang="en-US" dirty="0">
                <a:solidFill>
                  <a:srgbClr val="C00000"/>
                </a:solidFill>
              </a:rPr>
              <a:t>4%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426312" y="1799443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F9DE8-AE12-4FF5-A2B6-8F47BAE2BD24}"/>
              </a:ext>
            </a:extLst>
          </p:cNvPr>
          <p:cNvSpPr txBox="1"/>
          <p:nvPr/>
        </p:nvSpPr>
        <p:spPr>
          <a:xfrm>
            <a:off x="7507898" y="2854922"/>
            <a:ext cx="286667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sz="1200" dirty="0">
                <a:solidFill>
                  <a:schemeClr val="accent1"/>
                </a:solidFill>
              </a:rPr>
              <a:t> divisions, </a:t>
            </a:r>
            <a:r>
              <a:rPr lang="en-US" sz="1600" dirty="0">
                <a:solidFill>
                  <a:schemeClr val="accent1"/>
                </a:solidFill>
              </a:rPr>
              <a:t>NorCal, </a:t>
            </a:r>
            <a:r>
              <a:rPr lang="en-US" sz="1600" dirty="0" err="1">
                <a:solidFill>
                  <a:schemeClr val="accent1"/>
                </a:solidFill>
              </a:rPr>
              <a:t>Shaws</a:t>
            </a:r>
            <a:r>
              <a:rPr lang="en-US" sz="1600" dirty="0">
                <a:solidFill>
                  <a:schemeClr val="accent1"/>
                </a:solidFill>
              </a:rPr>
              <a:t>, Portland </a:t>
            </a:r>
            <a:r>
              <a:rPr lang="en-US" sz="1200" dirty="0">
                <a:solidFill>
                  <a:schemeClr val="accent1"/>
                </a:solidFill>
              </a:rPr>
              <a:t>are showing large declines in sales, driven by a </a:t>
            </a:r>
            <a:r>
              <a:rPr lang="en-US" sz="1600" dirty="0">
                <a:solidFill>
                  <a:srgbClr val="C00000"/>
                </a:solidFill>
              </a:rPr>
              <a:t>decline in trip penetration </a:t>
            </a:r>
            <a:r>
              <a:rPr lang="en-US" sz="1200" dirty="0">
                <a:solidFill>
                  <a:schemeClr val="accent1"/>
                </a:solidFill>
              </a:rPr>
              <a:t>with </a:t>
            </a:r>
            <a:r>
              <a:rPr lang="en-US" sz="1600" dirty="0">
                <a:solidFill>
                  <a:schemeClr val="accent1"/>
                </a:solidFill>
              </a:rPr>
              <a:t>Quality Driven </a:t>
            </a:r>
            <a:r>
              <a:rPr lang="en-US" sz="1200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256923-B194-488A-A896-C834E97F94B1}"/>
              </a:ext>
            </a:extLst>
          </p:cNvPr>
          <p:cNvSpPr txBox="1"/>
          <p:nvPr/>
        </p:nvSpPr>
        <p:spPr>
          <a:xfrm>
            <a:off x="7507898" y="4599275"/>
            <a:ext cx="28666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These 3 divisions are </a:t>
            </a:r>
            <a:r>
              <a:rPr lang="en-US" sz="1400" dirty="0">
                <a:solidFill>
                  <a:srgbClr val="C00000"/>
                </a:solidFill>
              </a:rPr>
              <a:t>decreasing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overall desk </a:t>
            </a:r>
            <a:r>
              <a:rPr lang="en-US" sz="1200" dirty="0">
                <a:solidFill>
                  <a:schemeClr val="accent1"/>
                </a:solidFill>
              </a:rPr>
              <a:t>YOY sales by </a:t>
            </a:r>
            <a:r>
              <a:rPr lang="en-US" sz="1600" dirty="0">
                <a:solidFill>
                  <a:srgbClr val="C00000"/>
                </a:solidFill>
              </a:rPr>
              <a:t>4%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E194F3-3C94-40F7-A0A9-9C5D8B25E0C8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Divisions driving YOY Quality Driven Trip Penetration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74138C-2CFE-4190-BB1B-418358BF0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13" y="1960906"/>
            <a:ext cx="3124200" cy="4191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82E2314-10B3-4731-9EA7-587827F1316A}"/>
              </a:ext>
            </a:extLst>
          </p:cNvPr>
          <p:cNvSpPr/>
          <p:nvPr/>
        </p:nvSpPr>
        <p:spPr>
          <a:xfrm>
            <a:off x="1534602" y="2043485"/>
            <a:ext cx="1375575" cy="245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Division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D45F5C-A49A-4BFD-B348-54FEBFBBF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26077"/>
          <a:stretch/>
        </p:blipFill>
        <p:spPr>
          <a:xfrm>
            <a:off x="5831720" y="1796918"/>
            <a:ext cx="567996" cy="2073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069464-9229-4A9B-ABE1-B9F52A30A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144" y="1849292"/>
            <a:ext cx="1876425" cy="400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50E5FC-4122-4989-965B-CB5CBD90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9009" y="1889764"/>
            <a:ext cx="352425" cy="2762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480C2F-4A23-4DDC-B09A-B7B815743A67}"/>
              </a:ext>
            </a:extLst>
          </p:cNvPr>
          <p:cNvSpPr txBox="1"/>
          <p:nvPr/>
        </p:nvSpPr>
        <p:spPr>
          <a:xfrm>
            <a:off x="8512432" y="1873378"/>
            <a:ext cx="1427497" cy="369332"/>
          </a:xfrm>
          <a:prstGeom prst="rect">
            <a:avLst/>
          </a:prstGeom>
          <a:solidFill>
            <a:srgbClr val="E2EAED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Choose comparison metrics</a:t>
            </a:r>
          </a:p>
        </p:txBody>
      </p:sp>
      <p:sp>
        <p:nvSpPr>
          <p:cNvPr id="27" name="Rectangle 26">
            <a:hlinkClick r:id="rId8" action="ppaction://hlinksldjump"/>
            <a:extLst>
              <a:ext uri="{FF2B5EF4-FFF2-40B4-BE49-F238E27FC236}">
                <a16:creationId xmlns:a16="http://schemas.microsoft.com/office/drawing/2014/main" id="{2BE01609-9BC0-42E3-A0AA-7EF37372D443}"/>
              </a:ext>
            </a:extLst>
          </p:cNvPr>
          <p:cNvSpPr/>
          <p:nvPr/>
        </p:nvSpPr>
        <p:spPr>
          <a:xfrm>
            <a:off x="6096000" y="1712799"/>
            <a:ext cx="303716" cy="365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6D2774-9358-40D3-A674-E6CC61C15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016" y="2635995"/>
            <a:ext cx="5441887" cy="30535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B04511-6F97-46C3-AFB5-3307085194C4}"/>
              </a:ext>
            </a:extLst>
          </p:cNvPr>
          <p:cNvSpPr/>
          <p:nvPr/>
        </p:nvSpPr>
        <p:spPr>
          <a:xfrm>
            <a:off x="1305527" y="3342717"/>
            <a:ext cx="5532028" cy="7113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631CA13-763E-4224-B010-8B2F01446F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18625" y="3416261"/>
            <a:ext cx="190603" cy="149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DDCD9AF-CF43-4461-A1A3-56E09101B6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3653" y="3633457"/>
            <a:ext cx="190603" cy="149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624726-2A3E-4D3C-BD53-75E040A6A0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3653" y="3843337"/>
            <a:ext cx="190603" cy="149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9315069-71DF-4112-8677-C1641739F9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0737" y="4099763"/>
            <a:ext cx="190603" cy="1499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D81307-FF3A-401F-ABFB-1FB27C0F4E2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17465" y="4304470"/>
            <a:ext cx="190603" cy="149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9BEAF7-25FA-4C09-9A82-F8E6B86636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0737" y="4514021"/>
            <a:ext cx="190603" cy="149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3FF5187-7C82-4932-A584-4D8E208277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2426" y="4780013"/>
            <a:ext cx="190603" cy="149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8AD9EA-25DF-46AE-90E1-A344E95ABD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2426" y="5020164"/>
            <a:ext cx="190603" cy="149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0E4AE5-0914-4C42-8E48-521FF23AB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22426" y="5230426"/>
            <a:ext cx="190603" cy="149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1D13AE-0685-4ED5-AF15-7F6B885B87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100" b="26790"/>
          <a:stretch/>
        </p:blipFill>
        <p:spPr>
          <a:xfrm>
            <a:off x="6913057" y="5470651"/>
            <a:ext cx="190603" cy="149900"/>
          </a:xfrm>
          <a:prstGeom prst="rect">
            <a:avLst/>
          </a:prstGeom>
        </p:spPr>
      </p:pic>
      <p:sp>
        <p:nvSpPr>
          <p:cNvPr id="33" name="Rectangle 32">
            <a:hlinkClick r:id="rId11" action="ppaction://hlinksldjump"/>
            <a:extLst>
              <a:ext uri="{FF2B5EF4-FFF2-40B4-BE49-F238E27FC236}">
                <a16:creationId xmlns:a16="http://schemas.microsoft.com/office/drawing/2014/main" id="{AEB95E53-CEC9-40FE-9805-164D21D5E54E}"/>
              </a:ext>
            </a:extLst>
          </p:cNvPr>
          <p:cNvSpPr/>
          <p:nvPr/>
        </p:nvSpPr>
        <p:spPr>
          <a:xfrm>
            <a:off x="6837555" y="3342717"/>
            <a:ext cx="382395" cy="364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361947" y="1814038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D568C-251D-49E7-B434-AB3555B3C626}"/>
              </a:ext>
            </a:extLst>
          </p:cNvPr>
          <p:cNvSpPr txBox="1"/>
          <p:nvPr/>
        </p:nvSpPr>
        <p:spPr>
          <a:xfrm>
            <a:off x="6989135" y="3467540"/>
            <a:ext cx="28666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Toothpaste </a:t>
            </a:r>
            <a:r>
              <a:rPr lang="en-US" sz="1100" dirty="0">
                <a:solidFill>
                  <a:schemeClr val="accent1"/>
                </a:solidFill>
              </a:rPr>
              <a:t>is declining due to </a:t>
            </a:r>
            <a:r>
              <a:rPr lang="en-US" sz="1600" dirty="0">
                <a:solidFill>
                  <a:schemeClr val="accent1"/>
                </a:solidFill>
              </a:rPr>
              <a:t>price increases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100" dirty="0">
                <a:solidFill>
                  <a:schemeClr val="accent1"/>
                </a:solidFill>
              </a:rPr>
              <a:t>on 5 key Price Driven lines, driving estimated </a:t>
            </a:r>
            <a:r>
              <a:rPr lang="en-US" sz="1400" dirty="0">
                <a:solidFill>
                  <a:srgbClr val="C00000"/>
                </a:solidFill>
              </a:rPr>
              <a:t>10% decline </a:t>
            </a:r>
            <a:r>
              <a:rPr lang="en-US" sz="1100" dirty="0">
                <a:solidFill>
                  <a:schemeClr val="accent1"/>
                </a:solidFill>
              </a:rPr>
              <a:t>in Quality Driven Trip Penetration 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A4D1-77A3-4D43-9373-94388FD7302C}"/>
              </a:ext>
            </a:extLst>
          </p:cNvPr>
          <p:cNvSpPr txBox="1"/>
          <p:nvPr/>
        </p:nvSpPr>
        <p:spPr>
          <a:xfrm>
            <a:off x="6979311" y="4783373"/>
            <a:ext cx="28666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Oral Rinse promotions</a:t>
            </a:r>
            <a:r>
              <a:rPr lang="en-US" sz="1200" dirty="0">
                <a:solidFill>
                  <a:schemeClr val="accent1"/>
                </a:solidFill>
              </a:rPr>
              <a:t> have been </a:t>
            </a:r>
            <a:r>
              <a:rPr lang="en-US" sz="1600" dirty="0">
                <a:solidFill>
                  <a:srgbClr val="C00000"/>
                </a:solidFill>
              </a:rPr>
              <a:t>cut</a:t>
            </a:r>
            <a:r>
              <a:rPr lang="en-US" sz="1200" dirty="0">
                <a:solidFill>
                  <a:schemeClr val="accent1"/>
                </a:solidFill>
              </a:rPr>
              <a:t> for key promo driven lines, driving estimated 12% decline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129EFF-5245-41A2-9CFD-D7D81DF2E4AF}"/>
              </a:ext>
            </a:extLst>
          </p:cNvPr>
          <p:cNvSpPr/>
          <p:nvPr/>
        </p:nvSpPr>
        <p:spPr>
          <a:xfrm>
            <a:off x="1374250" y="1432306"/>
            <a:ext cx="6281192" cy="290881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Quality Driven Trip Penetration by week by focus division by category for division Northern California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93F92E-586F-426D-969B-C2EDBB4738D7}"/>
              </a:ext>
            </a:extLst>
          </p:cNvPr>
          <p:cNvSpPr txBox="1"/>
          <p:nvPr/>
        </p:nvSpPr>
        <p:spPr>
          <a:xfrm>
            <a:off x="6991615" y="2591567"/>
            <a:ext cx="30645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5 </a:t>
            </a:r>
            <a:r>
              <a:rPr lang="en-US" sz="1200" dirty="0">
                <a:solidFill>
                  <a:schemeClr val="accent1"/>
                </a:solidFill>
              </a:rPr>
              <a:t>categories are driving </a:t>
            </a:r>
            <a:r>
              <a:rPr lang="en-US" dirty="0">
                <a:solidFill>
                  <a:schemeClr val="accent1"/>
                </a:solidFill>
              </a:rPr>
              <a:t>80% </a:t>
            </a:r>
            <a:r>
              <a:rPr lang="en-US" sz="1200" dirty="0">
                <a:solidFill>
                  <a:schemeClr val="accent1"/>
                </a:solidFill>
              </a:rPr>
              <a:t>of the </a:t>
            </a:r>
            <a:r>
              <a:rPr lang="en-US" sz="1200" dirty="0">
                <a:solidFill>
                  <a:srgbClr val="C00000"/>
                </a:solidFill>
              </a:rPr>
              <a:t>decline</a:t>
            </a:r>
            <a:r>
              <a:rPr lang="en-US" sz="1200" dirty="0">
                <a:solidFill>
                  <a:schemeClr val="accent1"/>
                </a:solidFill>
              </a:rPr>
              <a:t> in trip penetration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541D77-AFA7-40FF-87CB-930EAEAA56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4450" y="1792999"/>
            <a:ext cx="425764" cy="193529"/>
          </a:xfrm>
          <a:prstGeom prst="rect">
            <a:avLst/>
          </a:prstGeom>
        </p:spPr>
      </p:pic>
      <p:sp>
        <p:nvSpPr>
          <p:cNvPr id="22" name="Rectangle 21">
            <a:hlinkClick r:id="rId5" action="ppaction://hlinksldjump"/>
            <a:extLst>
              <a:ext uri="{FF2B5EF4-FFF2-40B4-BE49-F238E27FC236}">
                <a16:creationId xmlns:a16="http://schemas.microsoft.com/office/drawing/2014/main" id="{F3B58BBA-8465-4B3E-9854-5BC542414C50}"/>
              </a:ext>
            </a:extLst>
          </p:cNvPr>
          <p:cNvSpPr/>
          <p:nvPr/>
        </p:nvSpPr>
        <p:spPr>
          <a:xfrm>
            <a:off x="9994790" y="1368250"/>
            <a:ext cx="487681" cy="477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3EF9CD06-06A6-4BC9-A596-9C1CB54DBE9D}"/>
              </a:ext>
            </a:extLst>
          </p:cNvPr>
          <p:cNvSpPr/>
          <p:nvPr/>
        </p:nvSpPr>
        <p:spPr>
          <a:xfrm>
            <a:off x="5661329" y="1792999"/>
            <a:ext cx="858741" cy="299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5F7B81-71BC-4588-BB52-09F8F02C0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1726" y="2634234"/>
            <a:ext cx="4509190" cy="34277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9A4CBA-0EEF-478B-9EC1-852AA93BCF10}"/>
              </a:ext>
            </a:extLst>
          </p:cNvPr>
          <p:cNvCxnSpPr/>
          <p:nvPr/>
        </p:nvCxnSpPr>
        <p:spPr>
          <a:xfrm>
            <a:off x="1821093" y="4715600"/>
            <a:ext cx="4848307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CC77F54-5BEF-4165-9354-23056F55D1C1}"/>
              </a:ext>
            </a:extLst>
          </p:cNvPr>
          <p:cNvSpPr/>
          <p:nvPr/>
        </p:nvSpPr>
        <p:spPr>
          <a:xfrm>
            <a:off x="1584251" y="2214018"/>
            <a:ext cx="3519377" cy="30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Northern California division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Week 23, 2021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6C267C-67C9-4011-8A9A-5BCE6C3605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390446" y="3705279"/>
            <a:ext cx="190603" cy="149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620519-BCD5-477A-8B33-3DC43BDCC6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405859" y="3986313"/>
            <a:ext cx="190603" cy="149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92728A-D1E4-450E-8B13-96A63C0094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405858" y="4224645"/>
            <a:ext cx="190603" cy="149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155AD6-6982-4BE3-A883-C8ED566D12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397046" y="4482812"/>
            <a:ext cx="190603" cy="14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0DF027-60D3-42A4-95B7-A3365BE79B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410133" y="4760143"/>
            <a:ext cx="190603" cy="14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E6EE6E-1CED-4016-9AB4-F2D0A0CE3A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403618" y="5026178"/>
            <a:ext cx="190603" cy="149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349F27-40BE-4124-B779-5446939437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397046" y="5260426"/>
            <a:ext cx="190603" cy="1499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B3D244-3337-4F21-AB14-D0310A8635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390445" y="5546916"/>
            <a:ext cx="190603" cy="149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79D46C-F823-4C15-BE5C-F926B41032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100" b="26790"/>
          <a:stretch/>
        </p:blipFill>
        <p:spPr>
          <a:xfrm>
            <a:off x="6389199" y="5801459"/>
            <a:ext cx="190603" cy="149900"/>
          </a:xfrm>
          <a:prstGeom prst="rect">
            <a:avLst/>
          </a:prstGeom>
        </p:spPr>
      </p:pic>
      <p:sp>
        <p:nvSpPr>
          <p:cNvPr id="37" name="Rectangle 36">
            <a:hlinkClick r:id="rId6" action="ppaction://hlinksldjump"/>
            <a:extLst>
              <a:ext uri="{FF2B5EF4-FFF2-40B4-BE49-F238E27FC236}">
                <a16:creationId xmlns:a16="http://schemas.microsoft.com/office/drawing/2014/main" id="{C8208051-4D4C-4D89-932B-5B1DB4CA831A}"/>
              </a:ext>
            </a:extLst>
          </p:cNvPr>
          <p:cNvSpPr/>
          <p:nvPr/>
        </p:nvSpPr>
        <p:spPr>
          <a:xfrm>
            <a:off x="6340916" y="3593805"/>
            <a:ext cx="392673" cy="457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D8AB80-F15B-43BE-9B21-727B445B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57"/>
            <a:ext cx="12192000" cy="48818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37D3-1CAC-476F-86DE-27EA21D7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0EF9D4-F7D5-4407-84F6-7298220EE71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1A75-B6CE-4639-B28F-1E65844EFAED}"/>
              </a:ext>
            </a:extLst>
          </p:cNvPr>
          <p:cNvSpPr/>
          <p:nvPr/>
        </p:nvSpPr>
        <p:spPr>
          <a:xfrm>
            <a:off x="457200" y="3194660"/>
            <a:ext cx="6762750" cy="12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1730C8-937E-48FE-AA64-34A22E9ABD44}"/>
              </a:ext>
            </a:extLst>
          </p:cNvPr>
          <p:cNvSpPr/>
          <p:nvPr/>
        </p:nvSpPr>
        <p:spPr>
          <a:xfrm>
            <a:off x="856091" y="3005006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accent1"/>
                </a:solidFill>
              </a:rPr>
              <a:t>Overall store traffic is up, which is why desk sales are up, despite the desk being bought in 5% fewer trips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96F23-BE92-4FFC-AA6B-CC79036B2AAF}"/>
              </a:ext>
            </a:extLst>
          </p:cNvPr>
          <p:cNvSpPr/>
          <p:nvPr/>
        </p:nvSpPr>
        <p:spPr>
          <a:xfrm>
            <a:off x="1008491" y="3212022"/>
            <a:ext cx="6164911" cy="286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2 divisions, Denver (+20%) and IMW (+15%) account for 90% of the sales growth driven by an influx of customers to the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accent1"/>
                </a:solidFill>
              </a:rPr>
              <a:t>3 divisions, NorCal, </a:t>
            </a:r>
            <a:r>
              <a:rPr lang="en-US" sz="800" dirty="0" err="1">
                <a:solidFill>
                  <a:schemeClr val="accent1"/>
                </a:solidFill>
              </a:rPr>
              <a:t>Shaws</a:t>
            </a:r>
            <a:r>
              <a:rPr lang="en-US" sz="800" dirty="0">
                <a:solidFill>
                  <a:schemeClr val="accent1"/>
                </a:solidFill>
              </a:rPr>
              <a:t>, Portland are showing large declines in sales, driven by a decline in trip penetration with Price Driven customers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399EC-F777-46D6-9A90-058FDE4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439" y="1368250"/>
            <a:ext cx="9120524" cy="4524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2D471B-D3B1-478B-8E88-CB5DF786FDE4}"/>
              </a:ext>
            </a:extLst>
          </p:cNvPr>
          <p:cNvSpPr/>
          <p:nvPr/>
        </p:nvSpPr>
        <p:spPr>
          <a:xfrm>
            <a:off x="1361947" y="1814038"/>
            <a:ext cx="8990651" cy="42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9A4D1-77A3-4D43-9373-94388FD7302C}"/>
              </a:ext>
            </a:extLst>
          </p:cNvPr>
          <p:cNvSpPr txBox="1"/>
          <p:nvPr/>
        </p:nvSpPr>
        <p:spPr>
          <a:xfrm>
            <a:off x="7627244" y="5099328"/>
            <a:ext cx="286667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Decline</a:t>
            </a:r>
            <a:r>
              <a:rPr lang="en-US" sz="1400" dirty="0">
                <a:solidFill>
                  <a:schemeClr val="accent1"/>
                </a:solidFill>
              </a:rPr>
              <a:t> has been </a:t>
            </a:r>
            <a:r>
              <a:rPr lang="en-US" sz="1600" dirty="0">
                <a:solidFill>
                  <a:srgbClr val="C00000"/>
                </a:solidFill>
              </a:rPr>
              <a:t>accelerating</a:t>
            </a:r>
            <a:r>
              <a:rPr lang="en-US" sz="1400" dirty="0">
                <a:solidFill>
                  <a:schemeClr val="accent1"/>
                </a:solidFill>
              </a:rPr>
              <a:t> over the last 4 weeks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2D4D4-4598-4470-B1C3-2CFC7F751C40}"/>
              </a:ext>
            </a:extLst>
          </p:cNvPr>
          <p:cNvSpPr txBox="1"/>
          <p:nvPr/>
        </p:nvSpPr>
        <p:spPr>
          <a:xfrm>
            <a:off x="7572293" y="3105248"/>
            <a:ext cx="286667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Decline</a:t>
            </a:r>
            <a:r>
              <a:rPr lang="en-US" sz="1200" dirty="0">
                <a:solidFill>
                  <a:schemeClr val="accent1"/>
                </a:solidFill>
              </a:rPr>
              <a:t> in </a:t>
            </a:r>
            <a:r>
              <a:rPr lang="en-US" sz="1600" dirty="0">
                <a:solidFill>
                  <a:schemeClr val="accent1"/>
                </a:solidFill>
              </a:rPr>
              <a:t>NorCal</a:t>
            </a:r>
            <a:r>
              <a:rPr lang="en-US" sz="1200" dirty="0">
                <a:solidFill>
                  <a:schemeClr val="accent1"/>
                </a:solidFill>
              </a:rPr>
              <a:t> started </a:t>
            </a:r>
            <a:r>
              <a:rPr lang="en-US" dirty="0">
                <a:solidFill>
                  <a:schemeClr val="accent1"/>
                </a:solidFill>
              </a:rPr>
              <a:t>week 9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54D324-845E-4EC3-A62A-04081509C8E8}"/>
              </a:ext>
            </a:extLst>
          </p:cNvPr>
          <p:cNvSpPr/>
          <p:nvPr/>
        </p:nvSpPr>
        <p:spPr>
          <a:xfrm>
            <a:off x="1374250" y="1432307"/>
            <a:ext cx="5440018" cy="280492"/>
          </a:xfrm>
          <a:prstGeom prst="rect">
            <a:avLst/>
          </a:prstGeom>
          <a:solidFill>
            <a:srgbClr val="07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1" dirty="0">
                <a:solidFill>
                  <a:schemeClr val="accent4"/>
                </a:solidFill>
              </a:rPr>
              <a:t>Quality Driven Trip Penetration by week for division Northern California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367B19-343B-41A5-9A8D-4553E4B2D4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0F8FF"/>
              </a:clrFrom>
              <a:clrTo>
                <a:srgbClr val="F0F8FF">
                  <a:alpha val="0"/>
                </a:srgbClr>
              </a:clrTo>
            </a:clrChange>
          </a:blip>
          <a:srcRect b="26077"/>
          <a:stretch/>
        </p:blipFill>
        <p:spPr>
          <a:xfrm>
            <a:off x="5831720" y="1796918"/>
            <a:ext cx="567996" cy="207348"/>
          </a:xfrm>
          <a:prstGeom prst="rect">
            <a:avLst/>
          </a:prstGeom>
        </p:spPr>
      </p:pic>
      <p:sp>
        <p:nvSpPr>
          <p:cNvPr id="24" name="Rectangle 23">
            <a:hlinkClick r:id="rId5" action="ppaction://hlinksldjump"/>
            <a:extLst>
              <a:ext uri="{FF2B5EF4-FFF2-40B4-BE49-F238E27FC236}">
                <a16:creationId xmlns:a16="http://schemas.microsoft.com/office/drawing/2014/main" id="{27384B3D-82D1-4485-B8BB-21E5E463D776}"/>
              </a:ext>
            </a:extLst>
          </p:cNvPr>
          <p:cNvSpPr/>
          <p:nvPr/>
        </p:nvSpPr>
        <p:spPr>
          <a:xfrm>
            <a:off x="5756744" y="1796918"/>
            <a:ext cx="731520" cy="33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D95A40-5B8C-48BD-B40E-CD08A0AE9443}"/>
              </a:ext>
            </a:extLst>
          </p:cNvPr>
          <p:cNvSpPr/>
          <p:nvPr/>
        </p:nvSpPr>
        <p:spPr>
          <a:xfrm>
            <a:off x="1584251" y="2119311"/>
            <a:ext cx="3519377" cy="30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Category Toothpaste</a:t>
            </a:r>
          </a:p>
          <a:p>
            <a:r>
              <a:rPr lang="en-US" sz="1600" dirty="0">
                <a:solidFill>
                  <a:schemeClr val="tx1"/>
                </a:solidFill>
              </a:rPr>
              <a:t>Northern California division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Week 23, 2021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3FCE9B8-C324-4B48-8CE4-B11653D533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486099"/>
              </p:ext>
            </p:extLst>
          </p:nvPr>
        </p:nvGraphicFramePr>
        <p:xfrm>
          <a:off x="1815790" y="2950872"/>
          <a:ext cx="5357611" cy="353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E74D903-A764-4708-90D3-B4AD2C1766B7}"/>
              </a:ext>
            </a:extLst>
          </p:cNvPr>
          <p:cNvSpPr txBox="1"/>
          <p:nvPr/>
        </p:nvSpPr>
        <p:spPr>
          <a:xfrm>
            <a:off x="3243174" y="2722172"/>
            <a:ext cx="3843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Category Trip Penetration Trend by week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42FAF-2F42-4730-8A70-8A4CF35A568F}"/>
              </a:ext>
            </a:extLst>
          </p:cNvPr>
          <p:cNvSpPr txBox="1"/>
          <p:nvPr/>
        </p:nvSpPr>
        <p:spPr>
          <a:xfrm>
            <a:off x="7582470" y="4072096"/>
            <a:ext cx="28666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In </a:t>
            </a:r>
            <a:r>
              <a:rPr lang="en-US" sz="1400" dirty="0"/>
              <a:t>week 9, </a:t>
            </a:r>
            <a:r>
              <a:rPr lang="en-US" sz="1400" dirty="0">
                <a:solidFill>
                  <a:srgbClr val="C00000"/>
                </a:solidFill>
              </a:rPr>
              <a:t>promotion investment</a:t>
            </a:r>
            <a:r>
              <a:rPr lang="en-US" sz="1400" dirty="0"/>
              <a:t> started to decline relative to prior year</a:t>
            </a:r>
          </a:p>
        </p:txBody>
      </p:sp>
    </p:spTree>
    <p:extLst>
      <p:ext uri="{BB962C8B-B14F-4D97-AF65-F5344CB8AC3E}">
        <p14:creationId xmlns:p14="http://schemas.microsoft.com/office/powerpoint/2010/main" val="23429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2zLCOMQbCKZyETgQYk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ymphony Retail AI - Corporate Template">
  <a:themeElements>
    <a:clrScheme name="Symphony RetailAI 2018">
      <a:dk1>
        <a:srgbClr val="3A4349"/>
      </a:dk1>
      <a:lt1>
        <a:srgbClr val="FFFFFF"/>
      </a:lt1>
      <a:dk2>
        <a:srgbClr val="425B76"/>
      </a:dk2>
      <a:lt2>
        <a:srgbClr val="758592"/>
      </a:lt2>
      <a:accent1>
        <a:srgbClr val="011E41"/>
      </a:accent1>
      <a:accent2>
        <a:srgbClr val="0A7398"/>
      </a:accent2>
      <a:accent3>
        <a:srgbClr val="00A0DF"/>
      </a:accent3>
      <a:accent4>
        <a:srgbClr val="76BC21"/>
      </a:accent4>
      <a:accent5>
        <a:srgbClr val="EFBC03"/>
      </a:accent5>
      <a:accent6>
        <a:srgbClr val="D63230"/>
      </a:accent6>
      <a:hlink>
        <a:srgbClr val="76BC21"/>
      </a:hlink>
      <a:folHlink>
        <a:srgbClr val="758592"/>
      </a:folHlink>
    </a:clrScheme>
    <a:fontScheme name="Symphony RetailAI July2020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mphony RetailAI Template December 2020 (Company Version).potx" id="{9BC573AC-6306-43FE-9659-26E40C6BC7EB}" vid="{AA979A42-03C3-4FE6-BBBD-7122035A777A}"/>
    </a:ext>
  </a:extLst>
</a:theme>
</file>

<file path=ppt/theme/theme2.xml><?xml version="1.0" encoding="utf-8"?>
<a:theme xmlns:a="http://schemas.openxmlformats.org/drawingml/2006/main" name="Office Theme">
  <a:themeElements>
    <a:clrScheme name="Symphony RetailAI 2018">
      <a:dk1>
        <a:srgbClr val="3A4349"/>
      </a:dk1>
      <a:lt1>
        <a:srgbClr val="FFFFFF"/>
      </a:lt1>
      <a:dk2>
        <a:srgbClr val="425B76"/>
      </a:dk2>
      <a:lt2>
        <a:srgbClr val="758592"/>
      </a:lt2>
      <a:accent1>
        <a:srgbClr val="011E41"/>
      </a:accent1>
      <a:accent2>
        <a:srgbClr val="0A7398"/>
      </a:accent2>
      <a:accent3>
        <a:srgbClr val="00A0DF"/>
      </a:accent3>
      <a:accent4>
        <a:srgbClr val="76BC21"/>
      </a:accent4>
      <a:accent5>
        <a:srgbClr val="EFBC03"/>
      </a:accent5>
      <a:accent6>
        <a:srgbClr val="D63230"/>
      </a:accent6>
      <a:hlink>
        <a:srgbClr val="76BC21"/>
      </a:hlink>
      <a:folHlink>
        <a:srgbClr val="758592"/>
      </a:folHlink>
    </a:clrScheme>
    <a:fontScheme name="Symphony RetailAI July2020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ymphony RetailAI 2018">
      <a:dk1>
        <a:srgbClr val="3A4349"/>
      </a:dk1>
      <a:lt1>
        <a:srgbClr val="FFFFFF"/>
      </a:lt1>
      <a:dk2>
        <a:srgbClr val="425B76"/>
      </a:dk2>
      <a:lt2>
        <a:srgbClr val="758592"/>
      </a:lt2>
      <a:accent1>
        <a:srgbClr val="011E41"/>
      </a:accent1>
      <a:accent2>
        <a:srgbClr val="0A7398"/>
      </a:accent2>
      <a:accent3>
        <a:srgbClr val="00A0DF"/>
      </a:accent3>
      <a:accent4>
        <a:srgbClr val="76BC21"/>
      </a:accent4>
      <a:accent5>
        <a:srgbClr val="EFBC03"/>
      </a:accent5>
      <a:accent6>
        <a:srgbClr val="D63230"/>
      </a:accent6>
      <a:hlink>
        <a:srgbClr val="76BC21"/>
      </a:hlink>
      <a:folHlink>
        <a:srgbClr val="758592"/>
      </a:folHlink>
    </a:clrScheme>
    <a:fontScheme name="Symphony RetailAI July2020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38bec2dee644280bffb51b06af6877c xmlns="42083461-5807-4d99-93ba-196031c6cab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Content</TermName>
          <TermId xmlns="http://schemas.microsoft.com/office/infopath/2007/PartnerControls">ba3d3524-7da5-46ae-8650-2d4ee9a3633e</TermId>
        </TermInfo>
      </Terms>
    </l38bec2dee644280bffb51b06af6877c>
    <b54541c47fc84870b8aeddfb12931091 xmlns="42083461-5807-4d99-93ba-196031c6cab5">
      <Terms xmlns="http://schemas.microsoft.com/office/infopath/2007/PartnerControls"/>
    </b54541c47fc84870b8aeddfb12931091>
    <TaxCatchAll xmlns="42083461-5807-4d99-93ba-196031c6cab5">
      <Value>1</Value>
    </TaxCatchAl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1DA603F5EED74BA847A3AD57E95ABD" ma:contentTypeVersion="20" ma:contentTypeDescription="Create a new document." ma:contentTypeScope="" ma:versionID="e9199263931edca0050724b48990fa6d">
  <xsd:schema xmlns:xsd="http://www.w3.org/2001/XMLSchema" xmlns:xs="http://www.w3.org/2001/XMLSchema" xmlns:p="http://schemas.microsoft.com/office/2006/metadata/properties" xmlns:ns2="42083461-5807-4d99-93ba-196031c6cab5" xmlns:ns3="43f17e24-42de-4ac6-939e-25574870a698" xmlns:ns4="cbd88b94-6bd5-44e2-a89b-e980e5705c1d" targetNamespace="http://schemas.microsoft.com/office/2006/metadata/properties" ma:root="true" ma:fieldsID="3a7d37c96a6f6268d4e72d1a7bc3c29f" ns2:_="" ns3:_="" ns4:_="">
    <xsd:import namespace="42083461-5807-4d99-93ba-196031c6cab5"/>
    <xsd:import namespace="43f17e24-42de-4ac6-939e-25574870a698"/>
    <xsd:import namespace="cbd88b94-6bd5-44e2-a89b-e980e5705c1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b54541c47fc84870b8aeddfb12931091" minOccurs="0"/>
                <xsd:element ref="ns2:l38bec2dee644280bffb51b06af6877c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83461-5807-4d99-93ba-196031c6cab5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f9747e23-06f4-4d6e-9f18-e57056396d03}" ma:internalName="TaxCatchAll" ma:showField="CatchAllData" ma:web="cbd88b94-6bd5-44e2-a89b-e980e5705c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f9747e23-06f4-4d6e-9f18-e57056396d03}" ma:internalName="TaxCatchAllLabel" ma:readOnly="true" ma:showField="CatchAllDataLabel" ma:web="cbd88b94-6bd5-44e2-a89b-e980e5705c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54541c47fc84870b8aeddfb12931091" ma:index="10" nillable="true" ma:taxonomy="true" ma:internalName="b54541c47fc84870b8aeddfb12931091" ma:taxonomyFieldName="Business_x0020_Unit" ma:displayName="Business Unit" ma:default="" ma:fieldId="{b54541c4-7fc8-4870-b8ae-ddfb12931091}" ma:taxonomyMulti="true" ma:sspId="68cd6836-4328-4df0-a190-b71b4dd06808" ma:termSetId="1f8b7e5e-4691-43e9-aa37-6fc22e0b7db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38bec2dee644280bffb51b06af6877c" ma:index="12" nillable="true" ma:taxonomy="true" ma:internalName="l38bec2dee644280bffb51b06af6877c" ma:taxonomyFieldName="Document_x0020_Type" ma:displayName="Document Type" ma:default="" ma:fieldId="{538bec2d-ee64-4280-bffb-51b06af6877c}" ma:taxonomyMulti="true" ma:sspId="68cd6836-4328-4df0-a190-b71b4dd06808" ma:termSetId="332f6852-04d7-45c9-b126-17d177222c9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f17e24-42de-4ac6-939e-25574870a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88b94-6bd5-44e2-a89b-e980e5705c1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68cd6836-4328-4df0-a190-b71b4dd06808" ContentTypeId="0x0101" PreviousValue="false"/>
</file>

<file path=customXml/itemProps1.xml><?xml version="1.0" encoding="utf-8"?>
<ds:datastoreItem xmlns:ds="http://schemas.openxmlformats.org/officeDocument/2006/customXml" ds:itemID="{BCFD5769-6FFE-4E04-9BEF-F6CBB0D5B8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698E0F-1A8E-46A4-81E3-91B5B9D0B5C3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42083461-5807-4d99-93ba-196031c6cab5"/>
    <ds:schemaRef ds:uri="cbd88b94-6bd5-44e2-a89b-e980e5705c1d"/>
    <ds:schemaRef ds:uri="43f17e24-42de-4ac6-939e-25574870a69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AAA6B98-69F7-4BD2-8847-3DDCE2780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083461-5807-4d99-93ba-196031c6cab5"/>
    <ds:schemaRef ds:uri="43f17e24-42de-4ac6-939e-25574870a698"/>
    <ds:schemaRef ds:uri="cbd88b94-6bd5-44e2-a89b-e980e5705c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39DFAB4-A024-42E9-938C-E0C9B822413B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7164</TotalTime>
  <Words>1481</Words>
  <Application>Microsoft Macintosh PowerPoint</Application>
  <PresentationFormat>Widescreen</PresentationFormat>
  <Paragraphs>159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Montserrat</vt:lpstr>
      <vt:lpstr>Webdings</vt:lpstr>
      <vt:lpstr>Wingdings</vt:lpstr>
      <vt:lpstr>Symphony Retail AI - Corporate Template</vt:lpstr>
      <vt:lpstr>think-cell Slide</vt:lpstr>
      <vt:lpstr>Where drill down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Draft priority actions for v1 release for National To be discussed / validated / scoped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drill down module</dc:title>
  <dc:creator>Tristan Maw</dc:creator>
  <cp:lastModifiedBy>Ernesto Laval</cp:lastModifiedBy>
  <cp:revision>2</cp:revision>
  <dcterms:created xsi:type="dcterms:W3CDTF">2021-08-11T22:36:07Z</dcterms:created>
  <dcterms:modified xsi:type="dcterms:W3CDTF">2021-08-17T00:55:30Z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usiness Unit">
    <vt:lpwstr/>
  </property>
  <property fmtid="{D5CDD505-2E9C-101B-9397-08002B2CF9AE}" pid="3" name="Customer">
    <vt:lpwstr/>
  </property>
  <property fmtid="{D5CDD505-2E9C-101B-9397-08002B2CF9AE}" pid="4" name="d51d1a03fe9a45fd8fb7c4b36efbf22f">
    <vt:lpwstr/>
  </property>
  <property fmtid="{D5CDD505-2E9C-101B-9397-08002B2CF9AE}" pid="5" name="ContentTypeId">
    <vt:lpwstr>0x010100A31DA603F5EED74BA847A3AD57E95ABD</vt:lpwstr>
  </property>
  <property fmtid="{D5CDD505-2E9C-101B-9397-08002B2CF9AE}" pid="6" name="Product">
    <vt:lpwstr/>
  </property>
  <property fmtid="{D5CDD505-2E9C-101B-9397-08002B2CF9AE}" pid="7" name="Document Type">
    <vt:lpwstr>1;#Marketing Content|ba3d3524-7da5-46ae-8650-2d4ee9a3633e</vt:lpwstr>
  </property>
  <property fmtid="{D5CDD505-2E9C-101B-9397-08002B2CF9AE}" pid="8" name="pc0e0b8aaa9541c19639bc69008aee2b">
    <vt:lpwstr/>
  </property>
  <property fmtid="{D5CDD505-2E9C-101B-9397-08002B2CF9AE}" pid="9" name="MSIP_Label_fac68920-e5e7-41e4-8a2e-9f605086524d_Enabled">
    <vt:lpwstr>true</vt:lpwstr>
  </property>
  <property fmtid="{D5CDD505-2E9C-101B-9397-08002B2CF9AE}" pid="10" name="MSIP_Label_fac68920-e5e7-41e4-8a2e-9f605086524d_SetDate">
    <vt:lpwstr>2020-11-24T11:08:16Z</vt:lpwstr>
  </property>
  <property fmtid="{D5CDD505-2E9C-101B-9397-08002B2CF9AE}" pid="11" name="MSIP_Label_fac68920-e5e7-41e4-8a2e-9f605086524d_Method">
    <vt:lpwstr>Standard</vt:lpwstr>
  </property>
  <property fmtid="{D5CDD505-2E9C-101B-9397-08002B2CF9AE}" pid="12" name="MSIP_Label_fac68920-e5e7-41e4-8a2e-9f605086524d_Name">
    <vt:lpwstr>fac68920-e5e7-41e4-8a2e-9f605086524d</vt:lpwstr>
  </property>
  <property fmtid="{D5CDD505-2E9C-101B-9397-08002B2CF9AE}" pid="13" name="MSIP_Label_fac68920-e5e7-41e4-8a2e-9f605086524d_SiteId">
    <vt:lpwstr>60970fd0-5dce-4e4b-9327-402ea26b7ea2</vt:lpwstr>
  </property>
  <property fmtid="{D5CDD505-2E9C-101B-9397-08002B2CF9AE}" pid="14" name="MSIP_Label_fac68920-e5e7-41e4-8a2e-9f605086524d_ActionId">
    <vt:lpwstr>16c12075-5eae-45ad-b19a-a5f8bfff3f91</vt:lpwstr>
  </property>
  <property fmtid="{D5CDD505-2E9C-101B-9397-08002B2CF9AE}" pid="15" name="MSIP_Label_fac68920-e5e7-41e4-8a2e-9f605086524d_ContentBits">
    <vt:lpwstr>0</vt:lpwstr>
  </property>
</Properties>
</file>